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3" r:id="rId3"/>
    <p:sldId id="301" r:id="rId4"/>
    <p:sldId id="305" r:id="rId5"/>
    <p:sldId id="300" r:id="rId6"/>
    <p:sldId id="302" r:id="rId7"/>
    <p:sldId id="303" r:id="rId8"/>
    <p:sldId id="304" r:id="rId9"/>
    <p:sldId id="258" r:id="rId10"/>
    <p:sldId id="266" r:id="rId11"/>
    <p:sldId id="275" r:id="rId12"/>
    <p:sldId id="267" r:id="rId13"/>
    <p:sldId id="306" r:id="rId14"/>
    <p:sldId id="307" r:id="rId15"/>
    <p:sldId id="268" r:id="rId16"/>
    <p:sldId id="283" r:id="rId17"/>
    <p:sldId id="298" r:id="rId18"/>
    <p:sldId id="299" r:id="rId19"/>
    <p:sldId id="269" r:id="rId20"/>
    <p:sldId id="286" r:id="rId21"/>
    <p:sldId id="285" r:id="rId22"/>
    <p:sldId id="287" r:id="rId23"/>
    <p:sldId id="289" r:id="rId24"/>
    <p:sldId id="290" r:id="rId25"/>
    <p:sldId id="280" r:id="rId26"/>
    <p:sldId id="279" r:id="rId27"/>
    <p:sldId id="29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47" autoAdjust="0"/>
  </p:normalViewPr>
  <p:slideViewPr>
    <p:cSldViewPr snapToGrid="0">
      <p:cViewPr varScale="1">
        <p:scale>
          <a:sx n="101" d="100"/>
          <a:sy n="101" d="100"/>
        </p:scale>
        <p:origin x="12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90B2D4-867E-4F57-912C-C15964A3C64A}"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0E3F1-8E18-4283-924F-6A92051045B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44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90B2D4-867E-4F57-912C-C15964A3C64A}"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0E3F1-8E18-4283-924F-6A92051045BE}" type="slidenum">
              <a:rPr lang="en-US" smtClean="0"/>
              <a:t>‹#›</a:t>
            </a:fld>
            <a:endParaRPr lang="en-US"/>
          </a:p>
        </p:txBody>
      </p:sp>
    </p:spTree>
    <p:extLst>
      <p:ext uri="{BB962C8B-B14F-4D97-AF65-F5344CB8AC3E}">
        <p14:creationId xmlns:p14="http://schemas.microsoft.com/office/powerpoint/2010/main" val="88913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90B2D4-867E-4F57-912C-C15964A3C64A}"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0E3F1-8E18-4283-924F-6A92051045BE}" type="slidenum">
              <a:rPr lang="en-US" smtClean="0"/>
              <a:t>‹#›</a:t>
            </a:fld>
            <a:endParaRPr lang="en-US"/>
          </a:p>
        </p:txBody>
      </p:sp>
    </p:spTree>
    <p:extLst>
      <p:ext uri="{BB962C8B-B14F-4D97-AF65-F5344CB8AC3E}">
        <p14:creationId xmlns:p14="http://schemas.microsoft.com/office/powerpoint/2010/main" val="405669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90B2D4-867E-4F57-912C-C15964A3C64A}"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0E3F1-8E18-4283-924F-6A92051045BE}" type="slidenum">
              <a:rPr lang="en-US" smtClean="0"/>
              <a:t>‹#›</a:t>
            </a:fld>
            <a:endParaRPr lang="en-US"/>
          </a:p>
        </p:txBody>
      </p:sp>
    </p:spTree>
    <p:extLst>
      <p:ext uri="{BB962C8B-B14F-4D97-AF65-F5344CB8AC3E}">
        <p14:creationId xmlns:p14="http://schemas.microsoft.com/office/powerpoint/2010/main" val="369763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90B2D4-867E-4F57-912C-C15964A3C64A}"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0E3F1-8E18-4283-924F-6A92051045B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58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90B2D4-867E-4F57-912C-C15964A3C64A}"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0E3F1-8E18-4283-924F-6A92051045BE}" type="slidenum">
              <a:rPr lang="en-US" smtClean="0"/>
              <a:t>‹#›</a:t>
            </a:fld>
            <a:endParaRPr lang="en-US"/>
          </a:p>
        </p:txBody>
      </p:sp>
    </p:spTree>
    <p:extLst>
      <p:ext uri="{BB962C8B-B14F-4D97-AF65-F5344CB8AC3E}">
        <p14:creationId xmlns:p14="http://schemas.microsoft.com/office/powerpoint/2010/main" val="323919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90B2D4-867E-4F57-912C-C15964A3C64A}"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0E3F1-8E18-4283-924F-6A92051045BE}" type="slidenum">
              <a:rPr lang="en-US" smtClean="0"/>
              <a:t>‹#›</a:t>
            </a:fld>
            <a:endParaRPr lang="en-US"/>
          </a:p>
        </p:txBody>
      </p:sp>
    </p:spTree>
    <p:extLst>
      <p:ext uri="{BB962C8B-B14F-4D97-AF65-F5344CB8AC3E}">
        <p14:creationId xmlns:p14="http://schemas.microsoft.com/office/powerpoint/2010/main" val="161107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90B2D4-867E-4F57-912C-C15964A3C64A}"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0E3F1-8E18-4283-924F-6A92051045BE}" type="slidenum">
              <a:rPr lang="en-US" smtClean="0"/>
              <a:t>‹#›</a:t>
            </a:fld>
            <a:endParaRPr lang="en-US"/>
          </a:p>
        </p:txBody>
      </p:sp>
    </p:spTree>
    <p:extLst>
      <p:ext uri="{BB962C8B-B14F-4D97-AF65-F5344CB8AC3E}">
        <p14:creationId xmlns:p14="http://schemas.microsoft.com/office/powerpoint/2010/main" val="4221095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E90B2D4-867E-4F57-912C-C15964A3C64A}" type="datetimeFigureOut">
              <a:rPr lang="en-US" smtClean="0"/>
              <a:t>5/9/2017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5D0E3F1-8E18-4283-924F-6A92051045BE}" type="slidenum">
              <a:rPr lang="en-US" smtClean="0"/>
              <a:t>‹#›</a:t>
            </a:fld>
            <a:endParaRPr lang="en-US"/>
          </a:p>
        </p:txBody>
      </p:sp>
    </p:spTree>
    <p:extLst>
      <p:ext uri="{BB962C8B-B14F-4D97-AF65-F5344CB8AC3E}">
        <p14:creationId xmlns:p14="http://schemas.microsoft.com/office/powerpoint/2010/main" val="58817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E90B2D4-867E-4F57-912C-C15964A3C64A}" type="datetimeFigureOut">
              <a:rPr lang="en-US" smtClean="0"/>
              <a:t>5/9/2017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D0E3F1-8E18-4283-924F-6A92051045BE}" type="slidenum">
              <a:rPr lang="en-US" smtClean="0"/>
              <a:t>‹#›</a:t>
            </a:fld>
            <a:endParaRPr lang="en-US"/>
          </a:p>
        </p:txBody>
      </p:sp>
    </p:spTree>
    <p:extLst>
      <p:ext uri="{BB962C8B-B14F-4D97-AF65-F5344CB8AC3E}">
        <p14:creationId xmlns:p14="http://schemas.microsoft.com/office/powerpoint/2010/main" val="3852635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90B2D4-867E-4F57-912C-C15964A3C64A}"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0E3F1-8E18-4283-924F-6A92051045BE}" type="slidenum">
              <a:rPr lang="en-US" smtClean="0"/>
              <a:t>‹#›</a:t>
            </a:fld>
            <a:endParaRPr lang="en-US"/>
          </a:p>
        </p:txBody>
      </p:sp>
    </p:spTree>
    <p:extLst>
      <p:ext uri="{BB962C8B-B14F-4D97-AF65-F5344CB8AC3E}">
        <p14:creationId xmlns:p14="http://schemas.microsoft.com/office/powerpoint/2010/main" val="143989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chemeClr val="accent1">
                <a:lumMod val="5000"/>
                <a:lumOff val="95000"/>
              </a:schemeClr>
            </a:gs>
            <a:gs pos="100000">
              <a:schemeClr val="accent1">
                <a:lumMod val="45000"/>
                <a:lumOff val="55000"/>
              </a:schemeClr>
            </a:gs>
            <a:gs pos="79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E90B2D4-867E-4F57-912C-C15964A3C64A}" type="datetimeFigureOut">
              <a:rPr lang="en-US" smtClean="0"/>
              <a:t>5/9/2017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5D0E3F1-8E18-4283-924F-6A92051045B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44416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tprogram.com/internship-site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tprogram.com/internship-manual.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pso.com/" TargetMode="External"/><Relationship Id="rId2" Type="http://schemas.openxmlformats.org/officeDocument/2006/relationships/hyperlink" Target="../Required%20RT%20Forms/Appendix%20C/Revised%20August%202015-%20APPENDIX%20C-%20FIU%20RT%20Internship.pdf"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TZYBURT@FIU.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hpso.com/" TargetMode="External"/><Relationship Id="rId2" Type="http://schemas.openxmlformats.org/officeDocument/2006/relationships/hyperlink" Target="../Required%20RT%20Forms/Appendix%20C/Revised%20August%202015-%20APPENDIX%20C-%20FIU%20RT%20Internship.pdf"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Required%20RT%20Forms/LEI%204941%20Advising%20Approval%20Form.pdf"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Required%20RT%20Forms/Appendix%20E/APPENDIX%20E%20for%20LEI%204940.docx" TargetMode="External"/><Relationship Id="rId2" Type="http://schemas.openxmlformats.org/officeDocument/2006/relationships/hyperlink" Target="../Required%20RT%20Forms/Appendix%20D/APPENDIX%20D.docx"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OneDrive%20-%20Florida%20International%20University/Tonia%20Zyburt%20Files/Docs%20And%20Templates/Internship%20Manual%20Docs/APPENDIX%20K-%20Final%20Evaluation.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Required%20RT%20Forms/Appendix%20F/Appendix%20F.docx" TargetMode="External"/><Relationship Id="rId2" Type="http://schemas.openxmlformats.org/officeDocument/2006/relationships/hyperlink" Target="../Required%20RT%20Forms/Appendix%20D/APPENDIX%20D.docx"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OneDrive%20-%20Florida%20International%20University/Tonia%20Zyburt%20Files/Docs%20And%20Templates/Internship%20Manual%20Docs/APPENDIX%20K-%20Final%20Evaluation.docx" TargetMode="External"/><Relationship Id="rId4" Type="http://schemas.openxmlformats.org/officeDocument/2006/relationships/hyperlink" Target="../../OneDrive%20-%20Florida%20International%20University/Tonia%20Zyburt%20Files/Docs%20And%20Templates/Internship%20Manual%20Docs/APPENDIX%20L-%20Mid%20Eval.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OneDrive%20-%20Florida%20International%20University/Tonia%20Zyburt%20Files/Docs%20And%20Templates/Internship%20Manual%20Docs/APPENDIX%20H%20Major%20Project%20Guidelines%20Form.doc" TargetMode="External"/><Relationship Id="rId2" Type="http://schemas.openxmlformats.org/officeDocument/2006/relationships/hyperlink" Target="../../OneDrive%20-%20Florida%20International%20University/Tonia%20Zyburt%20Files/Docs%20And%20Templates/Internship%20Manual%20Docs/APPENDIX%20G%20Case%20Study%20Form.doc"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OneDrive%20-%20Florida%20International%20University/Tonia%20Zyburt%20Files/Docs%20And%20Templates/Internship%20Manual%20Docs/APPENDIX%20J%20Final%20Report%20Form.doc" TargetMode="External"/><Relationship Id="rId4" Type="http://schemas.openxmlformats.org/officeDocument/2006/relationships/hyperlink" Target="../../OneDrive%20-%20Florida%20International%20University/Tonia%20Zyburt%20Files/Docs%20And%20Templates/Internship%20Manual%20Docs/APPENDIX%20I%20Inservice%20Guidelines%20Form.docx"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hpso.co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tzyburt@fiu.edu"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tprogra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file:///C:\Users\tzyburt\OneDrive%20-%20Florida%20International%20University\Tonia%20Zyburt%20Files\NEW%20RT%20PROGRAM%20INFO\Old%20RT%20Program%20Flow%20Chart%20-%205-9-17.pdf"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file:///C:\Users\tzyburt\OneDrive%20-%20Florida%20International%20University\Tonia%20Zyburt%20Files\NEW%20RT%20PROGRAM%20INFO\RT%20Program%20Flow%20Chart%20-%205-9-17.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b="1" dirty="0" smtClean="0">
                <a:solidFill>
                  <a:schemeClr val="accent1">
                    <a:lumMod val="75000"/>
                  </a:schemeClr>
                </a:solidFill>
                <a:latin typeface="Cambria" panose="02040503050406030204" pitchFamily="18" charset="0"/>
              </a:rPr>
              <a:t>FIU RT Internship Orientation</a:t>
            </a:r>
            <a:endParaRPr lang="en-US" b="1" dirty="0">
              <a:solidFill>
                <a:schemeClr val="accent1">
                  <a:lumMod val="75000"/>
                </a:schemeClr>
              </a:solidFill>
              <a:latin typeface="Cambria" panose="02040503050406030204" pitchFamily="18" charset="0"/>
            </a:endParaRPr>
          </a:p>
        </p:txBody>
      </p:sp>
      <p:sp>
        <p:nvSpPr>
          <p:cNvPr id="3" name="Subtitle 2"/>
          <p:cNvSpPr>
            <a:spLocks noGrp="1"/>
          </p:cNvSpPr>
          <p:nvPr>
            <p:ph type="subTitle" idx="1"/>
          </p:nvPr>
        </p:nvSpPr>
        <p:spPr/>
        <p:txBody>
          <a:bodyPr>
            <a:noAutofit/>
          </a:bodyPr>
          <a:lstStyle/>
          <a:p>
            <a:endParaRPr lang="en-US" sz="2500" b="1" i="1" dirty="0" smtClean="0">
              <a:latin typeface="Cambria" panose="02040503050406030204" pitchFamily="18" charset="0"/>
            </a:endParaRPr>
          </a:p>
          <a:p>
            <a:r>
              <a:rPr lang="en-US" sz="2500" b="1" i="1" dirty="0" smtClean="0">
                <a:latin typeface="Cambria" panose="02040503050406030204" pitchFamily="18" charset="0"/>
              </a:rPr>
              <a:t>For </a:t>
            </a:r>
            <a:r>
              <a:rPr lang="en-US" sz="2500" b="1" i="1" dirty="0" smtClean="0">
                <a:latin typeface="Cambria" panose="02040503050406030204" pitchFamily="18" charset="0"/>
              </a:rPr>
              <a:t>FALL</a:t>
            </a:r>
            <a:r>
              <a:rPr lang="en-US" sz="2500" b="1" i="1" dirty="0" smtClean="0">
                <a:latin typeface="Cambria" panose="02040503050406030204" pitchFamily="18" charset="0"/>
              </a:rPr>
              <a:t> </a:t>
            </a:r>
            <a:r>
              <a:rPr lang="en-US" sz="2500" b="1" i="1" dirty="0" smtClean="0">
                <a:latin typeface="Cambria" panose="02040503050406030204" pitchFamily="18" charset="0"/>
              </a:rPr>
              <a:t>2017 internship placement</a:t>
            </a:r>
            <a:endParaRPr lang="en-US" sz="2500" b="1" i="1" dirty="0">
              <a:latin typeface="Cambria" panose="02040503050406030204" pitchFamily="18" charset="0"/>
            </a:endParaRPr>
          </a:p>
        </p:txBody>
      </p:sp>
      <p:pic>
        <p:nvPicPr>
          <p:cNvPr id="5" name="Picture 4"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176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OVERVIEW - INTERNSHIP I</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1097280" y="1834284"/>
            <a:ext cx="10058400" cy="2118591"/>
          </a:xfrm>
        </p:spPr>
        <p:txBody>
          <a:bodyPr>
            <a:normAutofit fontScale="92500" lnSpcReduction="10000"/>
          </a:bodyPr>
          <a:lstStyle/>
          <a:p>
            <a:pPr marL="566928" lvl="3" indent="0">
              <a:buNone/>
            </a:pPr>
            <a:r>
              <a:rPr lang="en-US" sz="3000" b="1" u="sng" dirty="0" smtClean="0">
                <a:latin typeface="Cambria" panose="02040503050406030204" pitchFamily="18" charset="0"/>
              </a:rPr>
              <a:t>CLINICAL vs. COMMUNITY SITES</a:t>
            </a:r>
          </a:p>
          <a:p>
            <a:pPr marL="566928" lvl="3" indent="0">
              <a:buNone/>
            </a:pPr>
            <a:r>
              <a:rPr lang="en-US" sz="3000" b="1" dirty="0" smtClean="0">
                <a:latin typeface="Cambria" panose="02040503050406030204" pitchFamily="18" charset="0"/>
              </a:rPr>
              <a:t>	Local Students: </a:t>
            </a:r>
          </a:p>
          <a:p>
            <a:pPr lvl="7">
              <a:buFont typeface="Arial" panose="020B0604020202020204" pitchFamily="34" charset="0"/>
              <a:buChar char="•"/>
            </a:pPr>
            <a:r>
              <a:rPr lang="en-US" sz="3000" dirty="0" smtClean="0">
                <a:latin typeface="Cambria" panose="02040503050406030204" pitchFamily="18" charset="0"/>
              </a:rPr>
              <a:t>At least 1 of your 2 rotations must be a clinical site</a:t>
            </a:r>
          </a:p>
          <a:p>
            <a:pPr lvl="7">
              <a:buFont typeface="Arial" panose="020B0604020202020204" pitchFamily="34" charset="0"/>
              <a:buChar char="•"/>
            </a:pPr>
            <a:r>
              <a:rPr lang="en-US" sz="3000" dirty="0" smtClean="0">
                <a:latin typeface="Cambria" panose="02040503050406030204" pitchFamily="18" charset="0"/>
              </a:rPr>
              <a:t>Will </a:t>
            </a:r>
            <a:r>
              <a:rPr lang="en-US" sz="3000" dirty="0" smtClean="0">
                <a:latin typeface="Cambria" panose="02040503050406030204" pitchFamily="18" charset="0"/>
              </a:rPr>
              <a:t>register for 3 credits of LEI 4940 for EACH rotation (6 credits total)</a:t>
            </a:r>
          </a:p>
          <a:p>
            <a:pPr marL="1271400" lvl="7" indent="0">
              <a:buNone/>
            </a:pPr>
            <a:endParaRPr lang="en-US" sz="3000"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
        <p:nvSpPr>
          <p:cNvPr id="5" name="Content Placeholder 2"/>
          <p:cNvSpPr txBox="1">
            <a:spLocks/>
          </p:cNvSpPr>
          <p:nvPr/>
        </p:nvSpPr>
        <p:spPr>
          <a:xfrm>
            <a:off x="995905" y="3885518"/>
            <a:ext cx="10058400" cy="2258107"/>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66928" lvl="3" indent="0">
              <a:buFont typeface="Calibri" pitchFamily="34" charset="0"/>
              <a:buNone/>
            </a:pPr>
            <a:r>
              <a:rPr lang="en-US" sz="3000" b="1" dirty="0" smtClean="0">
                <a:latin typeface="Cambria" panose="02040503050406030204" pitchFamily="18" charset="0"/>
              </a:rPr>
              <a:t>	Out of Area Students: </a:t>
            </a:r>
            <a:endParaRPr lang="en-US" sz="3000" dirty="0" smtClean="0">
              <a:latin typeface="Cambria" panose="02040503050406030204" pitchFamily="18" charset="0"/>
            </a:endParaRPr>
          </a:p>
          <a:p>
            <a:pPr lvl="7">
              <a:buFont typeface="Arial" panose="020B0604020202020204" pitchFamily="34" charset="0"/>
              <a:buChar char="•"/>
            </a:pPr>
            <a:r>
              <a:rPr lang="en-US" sz="3000" dirty="0" smtClean="0">
                <a:latin typeface="Cambria" panose="02040503050406030204" pitchFamily="18" charset="0"/>
              </a:rPr>
              <a:t>Students can choose either a </a:t>
            </a:r>
            <a:r>
              <a:rPr lang="en-US" sz="3000" dirty="0" smtClean="0">
                <a:latin typeface="Cambria" panose="02040503050406030204" pitchFamily="18" charset="0"/>
              </a:rPr>
              <a:t>clinical or </a:t>
            </a:r>
            <a:r>
              <a:rPr lang="en-US" sz="3000" dirty="0" smtClean="0">
                <a:latin typeface="Cambria" panose="02040503050406030204" pitchFamily="18" charset="0"/>
              </a:rPr>
              <a:t>community location. </a:t>
            </a:r>
            <a:r>
              <a:rPr lang="en-US" sz="3000" dirty="0" smtClean="0">
                <a:latin typeface="Cambria" panose="02040503050406030204" pitchFamily="18" charset="0"/>
              </a:rPr>
              <a:t>If you complete a community Internship I, then your Internship II must be clinical</a:t>
            </a:r>
          </a:p>
          <a:p>
            <a:pPr lvl="7">
              <a:buFont typeface="Arial" panose="020B0604020202020204" pitchFamily="34" charset="0"/>
              <a:buChar char="•"/>
            </a:pPr>
            <a:r>
              <a:rPr lang="en-US" sz="3000" dirty="0" smtClean="0">
                <a:latin typeface="Cambria" panose="02040503050406030204" pitchFamily="18" charset="0"/>
              </a:rPr>
              <a:t>Will register for 6 credits of LEI 4940</a:t>
            </a:r>
          </a:p>
          <a:p>
            <a:pPr marL="1271400" lvl="7" indent="0">
              <a:buFont typeface="Calibri" pitchFamily="34" charset="0"/>
              <a:buNone/>
            </a:pPr>
            <a:endParaRPr lang="en-US" sz="3000" dirty="0" smtClean="0">
              <a:latin typeface="Cambria" panose="02040503050406030204" pitchFamily="18" charset="0"/>
            </a:endParaRPr>
          </a:p>
        </p:txBody>
      </p:sp>
    </p:spTree>
    <p:extLst>
      <p:ext uri="{BB962C8B-B14F-4D97-AF65-F5344CB8AC3E}">
        <p14:creationId xmlns:p14="http://schemas.microsoft.com/office/powerpoint/2010/main" val="2708809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II</a:t>
            </a:r>
            <a:endParaRPr lang="en-US" dirty="0">
              <a:solidFill>
                <a:schemeClr val="accent1">
                  <a:lumMod val="75000"/>
                </a:schemeClr>
              </a:solidFill>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
        <p:nvSpPr>
          <p:cNvPr id="6" name="Content Placeholder 2"/>
          <p:cNvSpPr>
            <a:spLocks noGrp="1"/>
          </p:cNvSpPr>
          <p:nvPr>
            <p:ph idx="1"/>
          </p:nvPr>
        </p:nvSpPr>
        <p:spPr/>
        <p:txBody>
          <a:bodyPr>
            <a:normAutofit fontScale="92500"/>
          </a:bodyPr>
          <a:lstStyle/>
          <a:p>
            <a:pPr marL="566928" lvl="3" indent="0">
              <a:buNone/>
            </a:pPr>
            <a:r>
              <a:rPr lang="en-US" sz="3000" b="1" u="sng" dirty="0" smtClean="0">
                <a:latin typeface="Cambria" panose="02040503050406030204" pitchFamily="18" charset="0"/>
              </a:rPr>
              <a:t>LEI 4941: 12 credits</a:t>
            </a:r>
          </a:p>
          <a:p>
            <a:pPr lvl="3">
              <a:buFont typeface="Arial" panose="020B0604020202020204" pitchFamily="34" charset="0"/>
              <a:buChar char="•"/>
            </a:pPr>
            <a:r>
              <a:rPr lang="en-US" sz="3000" dirty="0" smtClean="0">
                <a:latin typeface="Cambria" panose="02040503050406030204" pitchFamily="18" charset="0"/>
              </a:rPr>
              <a:t>Final internship – </a:t>
            </a:r>
            <a:r>
              <a:rPr lang="en-US" sz="3000" b="1" dirty="0" smtClean="0">
                <a:latin typeface="Cambria" panose="02040503050406030204" pitchFamily="18" charset="0"/>
              </a:rPr>
              <a:t>after you have completed </a:t>
            </a:r>
            <a:r>
              <a:rPr lang="en-US" sz="3000" b="1" u="sng" dirty="0" smtClean="0">
                <a:latin typeface="Cambria" panose="02040503050406030204" pitchFamily="18" charset="0"/>
              </a:rPr>
              <a:t>ALL</a:t>
            </a:r>
            <a:r>
              <a:rPr lang="en-US" sz="3000" b="1" dirty="0" smtClean="0">
                <a:latin typeface="Cambria" panose="02040503050406030204" pitchFamily="18" charset="0"/>
              </a:rPr>
              <a:t> other coursework</a:t>
            </a:r>
          </a:p>
          <a:p>
            <a:pPr lvl="3">
              <a:buFont typeface="Arial" panose="020B0604020202020204" pitchFamily="34" charset="0"/>
              <a:buChar char="•"/>
            </a:pPr>
            <a:r>
              <a:rPr lang="en-US" sz="3000" dirty="0" smtClean="0">
                <a:latin typeface="Cambria" panose="02040503050406030204" pitchFamily="18" charset="0"/>
              </a:rPr>
              <a:t>Direct supervision from full-time CTRS</a:t>
            </a:r>
          </a:p>
          <a:p>
            <a:pPr lvl="3">
              <a:buFont typeface="Arial" panose="020B0604020202020204" pitchFamily="34" charset="0"/>
              <a:buChar char="•"/>
            </a:pPr>
            <a:r>
              <a:rPr lang="en-US" sz="3000" dirty="0" smtClean="0">
                <a:latin typeface="Cambria" panose="02040503050406030204" pitchFamily="18" charset="0"/>
              </a:rPr>
              <a:t>560 hours over </a:t>
            </a:r>
            <a:r>
              <a:rPr lang="en-US" sz="3000" u="sng" dirty="0" smtClean="0">
                <a:latin typeface="Cambria" panose="02040503050406030204" pitchFamily="18" charset="0"/>
              </a:rPr>
              <a:t>14 consecutive </a:t>
            </a:r>
            <a:r>
              <a:rPr lang="en-US" sz="3000" dirty="0" smtClean="0">
                <a:latin typeface="Cambria" panose="02040503050406030204" pitchFamily="18" charset="0"/>
              </a:rPr>
              <a:t>weeks at facility – 12 credits </a:t>
            </a:r>
          </a:p>
          <a:p>
            <a:pPr lvl="7">
              <a:buFontTx/>
              <a:buChar char="-"/>
            </a:pPr>
            <a:r>
              <a:rPr lang="en-US" sz="3000" i="1" dirty="0" smtClean="0">
                <a:latin typeface="Cambria" panose="02040503050406030204" pitchFamily="18" charset="0"/>
              </a:rPr>
              <a:t>You are on agency schedule NOT university schedule (no spring break, university holidays etc.!)</a:t>
            </a:r>
          </a:p>
          <a:p>
            <a:pPr lvl="7">
              <a:buFontTx/>
              <a:buChar char="-"/>
            </a:pPr>
            <a:r>
              <a:rPr lang="en-US" sz="3000" i="1" dirty="0" smtClean="0">
                <a:latin typeface="Cambria" panose="02040503050406030204" pitchFamily="18" charset="0"/>
              </a:rPr>
              <a:t>You can never go below 20 hours a week during internship or you MUST START YOUR INTERNSHIP OVER!</a:t>
            </a:r>
            <a:endParaRPr lang="en-US" sz="3000" i="1" dirty="0">
              <a:latin typeface="Cambria" panose="02040503050406030204" pitchFamily="18" charset="0"/>
            </a:endParaRPr>
          </a:p>
        </p:txBody>
      </p:sp>
    </p:spTree>
    <p:extLst>
      <p:ext uri="{BB962C8B-B14F-4D97-AF65-F5344CB8AC3E}">
        <p14:creationId xmlns:p14="http://schemas.microsoft.com/office/powerpoint/2010/main" val="3940217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LOCATIONS</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373380" y="1996209"/>
            <a:ext cx="10058400" cy="4023360"/>
          </a:xfrm>
        </p:spPr>
        <p:txBody>
          <a:bodyPr>
            <a:normAutofit/>
          </a:bodyPr>
          <a:lstStyle/>
          <a:p>
            <a:pPr lvl="7">
              <a:buFont typeface="Arial" panose="020B0604020202020204" pitchFamily="34" charset="0"/>
              <a:buChar char="•"/>
            </a:pPr>
            <a:r>
              <a:rPr lang="en-US" sz="3000" dirty="0" smtClean="0">
                <a:latin typeface="Cambria" panose="02040503050406030204" pitchFamily="18" charset="0"/>
              </a:rPr>
              <a:t>Already approved internship sites</a:t>
            </a:r>
            <a:r>
              <a:rPr lang="en-US" sz="3000" dirty="0">
                <a:latin typeface="Cambria" panose="02040503050406030204" pitchFamily="18" charset="0"/>
              </a:rPr>
              <a:t>: </a:t>
            </a:r>
            <a:r>
              <a:rPr lang="en-US" sz="3000" dirty="0">
                <a:latin typeface="Cambria" panose="02040503050406030204" pitchFamily="18" charset="0"/>
                <a:hlinkClick r:id="rId2"/>
              </a:rPr>
              <a:t>http://</a:t>
            </a:r>
            <a:r>
              <a:rPr lang="en-US" sz="3000" dirty="0" smtClean="0">
                <a:latin typeface="Cambria" panose="02040503050406030204" pitchFamily="18" charset="0"/>
                <a:hlinkClick r:id="rId2"/>
              </a:rPr>
              <a:t>www.rtprogram.com/internship-sites.html</a:t>
            </a:r>
            <a:r>
              <a:rPr lang="en-US" sz="3000" dirty="0" smtClean="0">
                <a:latin typeface="Cambria" panose="02040503050406030204" pitchFamily="18" charset="0"/>
              </a:rPr>
              <a:t> </a:t>
            </a:r>
          </a:p>
          <a:p>
            <a:pPr lvl="7">
              <a:buFont typeface="Arial" panose="020B0604020202020204" pitchFamily="34" charset="0"/>
              <a:buChar char="•"/>
            </a:pPr>
            <a:r>
              <a:rPr lang="en-US" sz="3000" dirty="0" smtClean="0">
                <a:latin typeface="Cambria" panose="02040503050406030204" pitchFamily="18" charset="0"/>
              </a:rPr>
              <a:t>Site list is password protected: </a:t>
            </a:r>
            <a:r>
              <a:rPr lang="en-US" sz="3000" i="1" dirty="0" smtClean="0">
                <a:latin typeface="Cambria" panose="02040503050406030204" pitchFamily="18" charset="0"/>
              </a:rPr>
              <a:t>‘panthers’</a:t>
            </a:r>
            <a:endParaRPr lang="en-US" sz="3000" dirty="0" smtClean="0">
              <a:latin typeface="Cambria" panose="02040503050406030204" pitchFamily="18" charset="0"/>
            </a:endParaRPr>
          </a:p>
          <a:p>
            <a:pPr lvl="7">
              <a:buFont typeface="Arial" panose="020B0604020202020204" pitchFamily="34" charset="0"/>
              <a:buChar char="•"/>
            </a:pPr>
            <a:r>
              <a:rPr lang="en-US" sz="3000" dirty="0" smtClean="0">
                <a:latin typeface="Cambria" panose="02040503050406030204" pitchFamily="18" charset="0"/>
              </a:rPr>
              <a:t>IF interested in site that is NOT on list, see Toni (ASAP) to begin affiliation agreement process.</a:t>
            </a:r>
            <a:endParaRPr lang="en-US" sz="2500"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3">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55026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LOCATIONS</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373380" y="1996209"/>
            <a:ext cx="10058400" cy="4023360"/>
          </a:xfrm>
        </p:spPr>
        <p:txBody>
          <a:bodyPr>
            <a:normAutofit/>
          </a:bodyPr>
          <a:lstStyle/>
          <a:p>
            <a:pPr lvl="7">
              <a:buFont typeface="Arial" panose="020B0604020202020204" pitchFamily="34" charset="0"/>
              <a:buChar char="•"/>
            </a:pPr>
            <a:r>
              <a:rPr lang="en-US" sz="3000" dirty="0" smtClean="0">
                <a:latin typeface="Cambria" panose="02040503050406030204" pitchFamily="18" charset="0"/>
              </a:rPr>
              <a:t>FIU’s Internship Site List is by no means a comprehensive list of all available internship opportunities in the country. </a:t>
            </a:r>
          </a:p>
          <a:p>
            <a:pPr marL="1271400" lvl="7" indent="0">
              <a:buNone/>
            </a:pPr>
            <a:endParaRPr lang="en-US" sz="3000" dirty="0" smtClean="0">
              <a:latin typeface="Cambria" panose="02040503050406030204" pitchFamily="18" charset="0"/>
            </a:endParaRPr>
          </a:p>
          <a:p>
            <a:pPr marL="1271400" lvl="7" indent="0" algn="ctr">
              <a:buNone/>
            </a:pPr>
            <a:r>
              <a:rPr lang="en-US" sz="3000" b="1" i="1" dirty="0" smtClean="0">
                <a:latin typeface="Cambria" panose="02040503050406030204" pitchFamily="18" charset="0"/>
              </a:rPr>
              <a:t>IT IS IMPORTANT TO NOTE THAT STUDENTS ARE RESPONSIBLE FOR FINDING AND SECURING INTERNSHIP PLACEMENTS AND ARE </a:t>
            </a:r>
            <a:r>
              <a:rPr lang="en-US" sz="3000" b="1" i="1" u="sng" dirty="0" smtClean="0">
                <a:latin typeface="Cambria" panose="02040503050406030204" pitchFamily="18" charset="0"/>
              </a:rPr>
              <a:t>NOT </a:t>
            </a:r>
            <a:r>
              <a:rPr lang="en-US" sz="3000" b="1" i="1" dirty="0" smtClean="0">
                <a:latin typeface="Cambria" panose="02040503050406030204" pitchFamily="18" charset="0"/>
              </a:rPr>
              <a:t>GUARANTEED TO COMPLETE AN INTERNSHIP IN THEIR PREFERRED LOCATION, CITY, OR SETTING.</a:t>
            </a:r>
            <a:endParaRPr lang="en-US" sz="2500" b="1" i="1"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94534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LOCATIONS</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373380" y="1996209"/>
            <a:ext cx="10058400" cy="4023360"/>
          </a:xfrm>
        </p:spPr>
        <p:txBody>
          <a:bodyPr>
            <a:normAutofit/>
          </a:bodyPr>
          <a:lstStyle/>
          <a:p>
            <a:pPr lvl="7">
              <a:buFont typeface="Arial" panose="020B0604020202020204" pitchFamily="34" charset="0"/>
              <a:buChar char="•"/>
            </a:pPr>
            <a:r>
              <a:rPr lang="en-US" sz="3000" dirty="0" smtClean="0">
                <a:latin typeface="Cambria" panose="02040503050406030204" pitchFamily="18" charset="0"/>
              </a:rPr>
              <a:t>Almost all RT internships are unpaid, and students are encouraged to plan their budget accordingly.</a:t>
            </a:r>
          </a:p>
          <a:p>
            <a:pPr lvl="7">
              <a:buFont typeface="Arial" panose="020B0604020202020204" pitchFamily="34" charset="0"/>
              <a:buChar char="•"/>
            </a:pPr>
            <a:r>
              <a:rPr lang="en-US" sz="3000" dirty="0" smtClean="0">
                <a:latin typeface="Cambria" panose="02040503050406030204" pitchFamily="18" charset="0"/>
              </a:rPr>
              <a:t>Some internship agencies have additional documentation requirements (background checks, drug tests, CPR certification, etc.). There may be additional costs associated with these requirements – </a:t>
            </a:r>
            <a:r>
              <a:rPr lang="en-US" sz="3000" b="1" dirty="0" smtClean="0">
                <a:latin typeface="Cambria" panose="02040503050406030204" pitchFamily="18" charset="0"/>
              </a:rPr>
              <a:t>WHICH THE STUDENT IS RESPONSIBLE FOR.</a:t>
            </a:r>
            <a:endParaRPr lang="en-US" sz="2500"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62882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PRE-INTERNSHIP STEPS</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66675" y="1996209"/>
            <a:ext cx="11801475" cy="4023360"/>
          </a:xfrm>
        </p:spPr>
        <p:txBody>
          <a:bodyPr>
            <a:normAutofit fontScale="92500" lnSpcReduction="10000"/>
          </a:bodyPr>
          <a:lstStyle/>
          <a:p>
            <a:pPr lvl="7">
              <a:buFont typeface="Arial" panose="020B0604020202020204" pitchFamily="34" charset="0"/>
              <a:buChar char="•"/>
            </a:pPr>
            <a:r>
              <a:rPr lang="en-US" sz="3000" dirty="0" smtClean="0">
                <a:latin typeface="Cambria" panose="02040503050406030204" pitchFamily="18" charset="0"/>
              </a:rPr>
              <a:t>Read the Internship Manual</a:t>
            </a:r>
            <a:r>
              <a:rPr lang="en-US" sz="3000" dirty="0">
                <a:latin typeface="Cambria" panose="02040503050406030204" pitchFamily="18" charset="0"/>
              </a:rPr>
              <a:t>: </a:t>
            </a:r>
            <a:r>
              <a:rPr lang="en-US" sz="3000" dirty="0">
                <a:latin typeface="Cambria" panose="02040503050406030204" pitchFamily="18" charset="0"/>
                <a:hlinkClick r:id="rId2"/>
              </a:rPr>
              <a:t>http://</a:t>
            </a:r>
            <a:r>
              <a:rPr lang="en-US" sz="3000" dirty="0" smtClean="0">
                <a:latin typeface="Cambria" panose="02040503050406030204" pitchFamily="18" charset="0"/>
                <a:hlinkClick r:id="rId2"/>
              </a:rPr>
              <a:t>www.rtprogram.com/internship-manual.html</a:t>
            </a:r>
            <a:r>
              <a:rPr lang="en-US" sz="3000" dirty="0" smtClean="0">
                <a:latin typeface="Cambria" panose="02040503050406030204" pitchFamily="18" charset="0"/>
              </a:rPr>
              <a:t> </a:t>
            </a:r>
          </a:p>
          <a:p>
            <a:pPr lvl="7">
              <a:buFont typeface="Arial" panose="020B0604020202020204" pitchFamily="34" charset="0"/>
              <a:buChar char="•"/>
            </a:pPr>
            <a:r>
              <a:rPr lang="en-US" sz="3000" dirty="0" smtClean="0">
                <a:latin typeface="Cambria" panose="02040503050406030204" pitchFamily="18" charset="0"/>
              </a:rPr>
              <a:t>Update resume and cover letter</a:t>
            </a:r>
          </a:p>
          <a:p>
            <a:pPr lvl="7">
              <a:buFont typeface="Arial" panose="020B0604020202020204" pitchFamily="34" charset="0"/>
              <a:buChar char="•"/>
            </a:pPr>
            <a:r>
              <a:rPr lang="en-US" sz="3000" dirty="0" smtClean="0">
                <a:latin typeface="Cambria" panose="02040503050406030204" pitchFamily="18" charset="0"/>
              </a:rPr>
              <a:t>Research internship sites</a:t>
            </a:r>
          </a:p>
          <a:p>
            <a:pPr lvl="7">
              <a:buFont typeface="Arial" panose="020B0604020202020204" pitchFamily="34" charset="0"/>
              <a:buChar char="•"/>
            </a:pPr>
            <a:r>
              <a:rPr lang="en-US" sz="3000" dirty="0" smtClean="0">
                <a:latin typeface="Cambria" panose="02040503050406030204" pitchFamily="18" charset="0"/>
              </a:rPr>
              <a:t>Review ‘Important Notes’ section on site list for application deadlines, updates, etc.</a:t>
            </a:r>
          </a:p>
          <a:p>
            <a:pPr lvl="7">
              <a:buFont typeface="Arial" panose="020B0604020202020204" pitchFamily="34" charset="0"/>
              <a:buChar char="•"/>
            </a:pPr>
            <a:r>
              <a:rPr lang="en-US" sz="3000" dirty="0" smtClean="0">
                <a:latin typeface="Cambria" panose="02040503050406030204" pitchFamily="18" charset="0"/>
              </a:rPr>
              <a:t>Contact sites your are interested in (email is always the best method). Be sure to specify Internship I vs. Internship II</a:t>
            </a:r>
          </a:p>
          <a:p>
            <a:pPr lvl="7">
              <a:buFont typeface="Arial" panose="020B0604020202020204" pitchFamily="34" charset="0"/>
              <a:buChar char="•"/>
            </a:pPr>
            <a:r>
              <a:rPr lang="en-US" sz="3000" dirty="0" smtClean="0">
                <a:latin typeface="Cambria" panose="02040503050406030204" pitchFamily="18" charset="0"/>
              </a:rPr>
              <a:t>Follow agency procedure for getting internship (application, interview, etc.)</a:t>
            </a:r>
          </a:p>
        </p:txBody>
      </p:sp>
      <p:pic>
        <p:nvPicPr>
          <p:cNvPr id="4" name="Picture 3" descr="https://scontent.xx.fbcdn.net/hphotos-xaf1/v/t1.0-9/230539_284769734963032_1073958228_n.jpg?oh=4888fc441d74dca667eb940896392521&amp;oe=566DE651"/>
          <p:cNvPicPr/>
          <p:nvPr/>
        </p:nvPicPr>
        <p:blipFill rotWithShape="1">
          <a:blip r:embed="rId3">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81076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PRE-INTERNSHIP STEPS</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101600" y="1996209"/>
            <a:ext cx="11054080" cy="4493492"/>
          </a:xfrm>
        </p:spPr>
        <p:txBody>
          <a:bodyPr>
            <a:normAutofit fontScale="92500" lnSpcReduction="10000"/>
          </a:bodyPr>
          <a:lstStyle/>
          <a:p>
            <a:pPr marL="1271400" lvl="7" indent="0">
              <a:buNone/>
            </a:pPr>
            <a:r>
              <a:rPr lang="en-US" sz="3000" b="1" u="sng" dirty="0" smtClean="0">
                <a:latin typeface="Cambria" panose="02040503050406030204" pitchFamily="18" charset="0"/>
              </a:rPr>
              <a:t>FOR NEW INTERNSHIP SITES: </a:t>
            </a:r>
          </a:p>
          <a:p>
            <a:pPr marL="1271400" lvl="7" indent="0">
              <a:buNone/>
            </a:pPr>
            <a:r>
              <a:rPr lang="en-US" sz="3000" dirty="0" smtClean="0">
                <a:latin typeface="Cambria" panose="02040503050406030204" pitchFamily="18" charset="0"/>
              </a:rPr>
              <a:t>You may be interested in an internship opportunity NOT listed on FIU internship list – (Good resources are: ATRA, recreationtherapy.com) </a:t>
            </a:r>
          </a:p>
          <a:p>
            <a:pPr lvl="7">
              <a:buFont typeface="Arial" panose="020B0604020202020204" pitchFamily="34" charset="0"/>
              <a:buChar char="•"/>
            </a:pPr>
            <a:r>
              <a:rPr lang="en-US" sz="3000" dirty="0" smtClean="0">
                <a:latin typeface="Cambria" panose="02040503050406030204" pitchFamily="18" charset="0"/>
              </a:rPr>
              <a:t>Let Toni Zyburt know about the site and get name/contact info of CTRS/Supervisor at agency</a:t>
            </a:r>
            <a:endParaRPr lang="en-US" sz="3000" dirty="0">
              <a:latin typeface="Cambria" panose="02040503050406030204" pitchFamily="18" charset="0"/>
            </a:endParaRPr>
          </a:p>
          <a:p>
            <a:pPr lvl="7">
              <a:buFont typeface="Arial" panose="020B0604020202020204" pitchFamily="34" charset="0"/>
              <a:buChar char="•"/>
            </a:pPr>
            <a:r>
              <a:rPr lang="en-US" sz="3000" dirty="0" smtClean="0">
                <a:latin typeface="Cambria" panose="02040503050406030204" pitchFamily="18" charset="0"/>
              </a:rPr>
              <a:t>Additional required paperwork:</a:t>
            </a:r>
          </a:p>
          <a:p>
            <a:pPr lvl="8">
              <a:buFontTx/>
              <a:buChar char="-"/>
            </a:pPr>
            <a:r>
              <a:rPr lang="en-US" sz="3000" dirty="0" smtClean="0">
                <a:latin typeface="Cambria" panose="02040503050406030204" pitchFamily="18" charset="0"/>
              </a:rPr>
              <a:t>Appendix A (Toni Zyburt works on with agency)</a:t>
            </a:r>
          </a:p>
          <a:p>
            <a:pPr lvl="8">
              <a:buFontTx/>
              <a:buChar char="-"/>
            </a:pPr>
            <a:r>
              <a:rPr lang="en-US" sz="3000" dirty="0" smtClean="0">
                <a:latin typeface="Cambria" panose="02040503050406030204" pitchFamily="18" charset="0"/>
              </a:rPr>
              <a:t>Affiliation Agreement (Toni Zyburt also works on: Involves legal documents and takes extra time, so if you want to go to a new site, begin process ASAP!)</a:t>
            </a:r>
          </a:p>
          <a:p>
            <a:pPr marL="1471400" lvl="8" indent="0">
              <a:buNone/>
            </a:pPr>
            <a:endParaRPr lang="en-US" sz="3000" dirty="0" smtClean="0">
              <a:latin typeface="Cambria" panose="02040503050406030204" pitchFamily="18" charset="0"/>
            </a:endParaRPr>
          </a:p>
          <a:p>
            <a:pPr lvl="8">
              <a:buFontTx/>
              <a:buChar char="-"/>
            </a:pPr>
            <a:endParaRPr lang="en-US" sz="3000"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32906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ETIQUETTE</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1097280" y="1996209"/>
            <a:ext cx="10058400" cy="4023360"/>
          </a:xfrm>
        </p:spPr>
        <p:txBody>
          <a:bodyPr>
            <a:normAutofit/>
          </a:bodyPr>
          <a:lstStyle/>
          <a:p>
            <a:pPr lvl="7">
              <a:buFont typeface="Arial" panose="020B0604020202020204" pitchFamily="34" charset="0"/>
              <a:buChar char="•"/>
            </a:pPr>
            <a:r>
              <a:rPr lang="en-US" sz="3800" b="1" u="sng" dirty="0" smtClean="0">
                <a:latin typeface="Cambria" panose="02040503050406030204" pitchFamily="18" charset="0"/>
              </a:rPr>
              <a:t>BE PROFESSSONAL</a:t>
            </a:r>
            <a:r>
              <a:rPr lang="en-US" sz="3000" b="1" u="sng" dirty="0" smtClean="0">
                <a:latin typeface="Cambria" panose="02040503050406030204" pitchFamily="18" charset="0"/>
              </a:rPr>
              <a:t>: </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-Introduce yourself on phone or in email</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-Write in complete sentences (don’t email like it’s 		a text message)</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-Explain what type of internship you are looking 	for/what your goals are</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-Dress appropriately for interviews</a:t>
            </a:r>
          </a:p>
          <a:p>
            <a:pPr marL="1471400" lvl="8" indent="0">
              <a:buNone/>
            </a:pPr>
            <a:r>
              <a:rPr lang="en-US" sz="3000" dirty="0">
                <a:latin typeface="Cambria" panose="02040503050406030204" pitchFamily="18" charset="0"/>
              </a:rPr>
              <a:t>	</a:t>
            </a:r>
            <a:endParaRPr lang="en-US" sz="3000"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48430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ETIQUETTE</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1097280" y="1996209"/>
            <a:ext cx="10058400" cy="4023360"/>
          </a:xfrm>
        </p:spPr>
        <p:txBody>
          <a:bodyPr>
            <a:normAutofit/>
          </a:bodyPr>
          <a:lstStyle/>
          <a:p>
            <a:pPr lvl="7">
              <a:buFont typeface="Arial" panose="020B0604020202020204" pitchFamily="34" charset="0"/>
              <a:buChar char="•"/>
            </a:pPr>
            <a:r>
              <a:rPr lang="en-US" sz="3800" dirty="0" smtClean="0">
                <a:latin typeface="Cambria" panose="02040503050406030204" pitchFamily="18" charset="0"/>
              </a:rPr>
              <a:t>The student is expected to work their schedule around the agency’s schedule – NOT VICE VERSA</a:t>
            </a:r>
          </a:p>
          <a:p>
            <a:pPr lvl="7">
              <a:buFont typeface="Arial" panose="020B0604020202020204" pitchFamily="34" charset="0"/>
              <a:buChar char="•"/>
            </a:pPr>
            <a:r>
              <a:rPr lang="en-US" sz="3800" dirty="0" smtClean="0">
                <a:latin typeface="Cambria" panose="02040503050406030204" pitchFamily="18" charset="0"/>
              </a:rPr>
              <a:t>Treat the internship like a job</a:t>
            </a:r>
          </a:p>
          <a:p>
            <a:pPr lvl="7">
              <a:buFont typeface="Arial" panose="020B0604020202020204" pitchFamily="34" charset="0"/>
              <a:buChar char="•"/>
            </a:pPr>
            <a:r>
              <a:rPr lang="en-US" sz="3800" dirty="0" smtClean="0">
                <a:latin typeface="Cambria" panose="02040503050406030204" pitchFamily="18" charset="0"/>
              </a:rPr>
              <a:t>PUT YOUR CELL PHONE AWAY</a:t>
            </a:r>
          </a:p>
          <a:p>
            <a:pPr marL="1271400" lvl="7" indent="0">
              <a:buNone/>
            </a:pPr>
            <a:endParaRPr lang="en-US" sz="3000" dirty="0" smtClean="0">
              <a:latin typeface="Cambria" panose="02040503050406030204" pitchFamily="18" charset="0"/>
            </a:endParaRPr>
          </a:p>
          <a:p>
            <a:pPr marL="1471400" lvl="8" indent="0">
              <a:buNone/>
            </a:pPr>
            <a:r>
              <a:rPr lang="en-US" sz="3000" dirty="0">
                <a:latin typeface="Cambria" panose="02040503050406030204" pitchFamily="18" charset="0"/>
              </a:rPr>
              <a:t>		</a:t>
            </a:r>
            <a:endParaRPr lang="en-US" sz="3000"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5375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I PAPERWORK</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9104" y="1977159"/>
            <a:ext cx="10696575" cy="4023360"/>
          </a:xfrm>
          <a:effectLst>
            <a:glow rad="139700">
              <a:schemeClr val="accent1">
                <a:satMod val="175000"/>
                <a:alpha val="40000"/>
              </a:schemeClr>
            </a:glow>
          </a:effectLst>
        </p:spPr>
        <p:txBody>
          <a:bodyPr>
            <a:normAutofit fontScale="92500" lnSpcReduction="20000"/>
          </a:bodyPr>
          <a:lstStyle/>
          <a:p>
            <a:pPr lvl="3">
              <a:buFont typeface="Arial" panose="020B0604020202020204" pitchFamily="34" charset="0"/>
              <a:buChar char="•"/>
            </a:pPr>
            <a:r>
              <a:rPr lang="en-US" sz="3000" b="1" u="sng" dirty="0" smtClean="0">
                <a:latin typeface="Cambria" panose="02040503050406030204" pitchFamily="18" charset="0"/>
              </a:rPr>
              <a:t>REQUIRED INTERNSHIP I PAPERWORK </a:t>
            </a:r>
            <a:r>
              <a:rPr lang="en-US" sz="3000" b="1" u="sng" dirty="0" smtClean="0">
                <a:effectLst>
                  <a:glow rad="101600">
                    <a:srgbClr val="FFFF00">
                      <a:alpha val="60000"/>
                    </a:srgbClr>
                  </a:glow>
                </a:effectLst>
                <a:latin typeface="Cambria" panose="02040503050406030204" pitchFamily="18" charset="0"/>
              </a:rPr>
              <a:t>– DUE </a:t>
            </a:r>
            <a:r>
              <a:rPr lang="en-US" sz="3000" b="1" u="sng" dirty="0" smtClean="0">
                <a:effectLst>
                  <a:glow rad="101600">
                    <a:srgbClr val="FFFF00">
                      <a:alpha val="60000"/>
                    </a:srgbClr>
                  </a:glow>
                </a:effectLst>
                <a:latin typeface="Cambria" panose="02040503050406030204" pitchFamily="18" charset="0"/>
              </a:rPr>
              <a:t>JULY</a:t>
            </a:r>
            <a:r>
              <a:rPr lang="en-US" sz="3000" b="1" u="sng" dirty="0" smtClean="0">
                <a:effectLst>
                  <a:glow rad="101600">
                    <a:srgbClr val="FFFF00">
                      <a:alpha val="60000"/>
                    </a:srgbClr>
                  </a:glow>
                </a:effectLst>
                <a:latin typeface="Cambria" panose="02040503050406030204" pitchFamily="18" charset="0"/>
              </a:rPr>
              <a:t> </a:t>
            </a:r>
            <a:r>
              <a:rPr lang="en-US" sz="3000" b="1" u="sng" dirty="0">
                <a:effectLst>
                  <a:glow rad="101600">
                    <a:srgbClr val="FFFF00">
                      <a:alpha val="60000"/>
                    </a:srgbClr>
                  </a:glow>
                </a:effectLst>
                <a:latin typeface="Cambria" panose="02040503050406030204" pitchFamily="18" charset="0"/>
              </a:rPr>
              <a:t>2</a:t>
            </a:r>
            <a:r>
              <a:rPr lang="en-US" sz="3000" b="1" u="sng" dirty="0" smtClean="0">
                <a:effectLst>
                  <a:glow rad="101600">
                    <a:srgbClr val="FFFF00">
                      <a:alpha val="60000"/>
                    </a:srgbClr>
                  </a:glow>
                </a:effectLst>
                <a:latin typeface="Cambria" panose="02040503050406030204" pitchFamily="18" charset="0"/>
              </a:rPr>
              <a:t>1</a:t>
            </a:r>
            <a:r>
              <a:rPr lang="en-US" sz="3000" b="1" u="sng" baseline="30000" dirty="0" smtClean="0">
                <a:effectLst>
                  <a:glow rad="101600">
                    <a:srgbClr val="FFFF00">
                      <a:alpha val="60000"/>
                    </a:srgbClr>
                  </a:glow>
                </a:effectLst>
                <a:latin typeface="Cambria" panose="02040503050406030204" pitchFamily="18" charset="0"/>
              </a:rPr>
              <a:t>st</a:t>
            </a:r>
            <a:r>
              <a:rPr lang="en-US" sz="3000" b="1" u="sng" dirty="0" smtClean="0">
                <a:effectLst>
                  <a:glow rad="101600">
                    <a:srgbClr val="FFFF00">
                      <a:alpha val="60000"/>
                    </a:srgbClr>
                  </a:glow>
                </a:effectLst>
                <a:latin typeface="Cambria" panose="02040503050406030204" pitchFamily="18" charset="0"/>
              </a:rPr>
              <a:t> </a:t>
            </a:r>
            <a:endParaRPr lang="en-US" sz="3000" b="1" u="sng" dirty="0" smtClean="0">
              <a:effectLst>
                <a:glow rad="101600">
                  <a:srgbClr val="FFFF00">
                    <a:alpha val="60000"/>
                  </a:srgbClr>
                </a:glow>
              </a:effectLst>
              <a:latin typeface="Cambria" panose="02040503050406030204" pitchFamily="18" charset="0"/>
            </a:endParaRPr>
          </a:p>
          <a:p>
            <a:pPr lvl="7">
              <a:buFont typeface="Wingdings" panose="05000000000000000000" pitchFamily="2" charset="2"/>
              <a:buChar char="q"/>
            </a:pPr>
            <a:r>
              <a:rPr lang="en-US" sz="3000" dirty="0" smtClean="0">
                <a:latin typeface="Cambria" panose="02040503050406030204" pitchFamily="18" charset="0"/>
              </a:rPr>
              <a:t> Completed </a:t>
            </a:r>
            <a:r>
              <a:rPr lang="en-US" sz="3000" dirty="0" smtClean="0">
                <a:latin typeface="Cambria" panose="02040503050406030204" pitchFamily="18" charset="0"/>
                <a:hlinkClick r:id="rId2" action="ppaction://hlinkfile"/>
              </a:rPr>
              <a:t>Appendix C</a:t>
            </a:r>
            <a:r>
              <a:rPr lang="en-US" sz="3000" dirty="0" smtClean="0">
                <a:latin typeface="Cambria" panose="02040503050406030204" pitchFamily="18" charset="0"/>
              </a:rPr>
              <a:t> </a:t>
            </a:r>
          </a:p>
          <a:p>
            <a:pPr lvl="7">
              <a:buFont typeface="Wingdings" panose="05000000000000000000" pitchFamily="2" charset="2"/>
              <a:buChar char="q"/>
            </a:pPr>
            <a:r>
              <a:rPr lang="en-US" sz="3000" dirty="0">
                <a:latin typeface="Cambria" panose="02040503050406030204" pitchFamily="18" charset="0"/>
              </a:rPr>
              <a:t> </a:t>
            </a:r>
            <a:r>
              <a:rPr lang="en-US" sz="3000" dirty="0" smtClean="0">
                <a:latin typeface="Cambria" panose="02040503050406030204" pitchFamily="18" charset="0"/>
              </a:rPr>
              <a:t>Student liability insurance </a:t>
            </a:r>
            <a:r>
              <a:rPr lang="en-US" sz="3000" dirty="0">
                <a:latin typeface="Cambria" panose="02040503050406030204" pitchFamily="18" charset="0"/>
              </a:rPr>
              <a:t>(</a:t>
            </a:r>
            <a:r>
              <a:rPr lang="en-US" sz="3000" dirty="0">
                <a:latin typeface="Cambria" panose="02040503050406030204" pitchFamily="18" charset="0"/>
                <a:hlinkClick r:id="rId3"/>
              </a:rPr>
              <a:t>http://www.hpso.com</a:t>
            </a:r>
            <a:r>
              <a:rPr lang="en-US" sz="3000" dirty="0" smtClean="0">
                <a:latin typeface="Cambria" panose="02040503050406030204" pitchFamily="18" charset="0"/>
                <a:hlinkClick r:id="rId3"/>
              </a:rPr>
              <a:t>/</a:t>
            </a:r>
            <a:r>
              <a:rPr lang="en-US" sz="3000" dirty="0" smtClean="0">
                <a:latin typeface="Cambria" panose="02040503050406030204" pitchFamily="18" charset="0"/>
              </a:rPr>
              <a:t> ) </a:t>
            </a:r>
          </a:p>
          <a:p>
            <a:pPr lvl="7">
              <a:buFont typeface="Wingdings" panose="05000000000000000000" pitchFamily="2" charset="2"/>
              <a:buChar char="q"/>
            </a:pPr>
            <a:r>
              <a:rPr lang="en-US" sz="3000" dirty="0">
                <a:latin typeface="Cambria" panose="02040503050406030204" pitchFamily="18" charset="0"/>
              </a:rPr>
              <a:t> </a:t>
            </a:r>
            <a:r>
              <a:rPr lang="en-US" sz="3000" dirty="0" smtClean="0">
                <a:latin typeface="Cambria" panose="02040503050406030204" pitchFamily="18" charset="0"/>
              </a:rPr>
              <a:t>Any agency specific required paperwork </a:t>
            </a:r>
            <a:r>
              <a:rPr lang="en-US" sz="3000" i="1" dirty="0" smtClean="0">
                <a:latin typeface="Cambria" panose="02040503050406030204" pitchFamily="18" charset="0"/>
              </a:rPr>
              <a:t>(i.e. background checks, immunizations, CPR, etc.)</a:t>
            </a:r>
            <a:endParaRPr lang="en-US" sz="3000" dirty="0" smtClean="0">
              <a:latin typeface="Cambria" panose="02040503050406030204" pitchFamily="18" charset="0"/>
            </a:endParaRPr>
          </a:p>
          <a:p>
            <a:pPr marL="1271400" lvl="7" indent="0">
              <a:buNone/>
            </a:pPr>
            <a:endParaRPr lang="en-US" sz="1600" dirty="0" smtClean="0">
              <a:latin typeface="Cambria" panose="02040503050406030204" pitchFamily="18" charset="0"/>
            </a:endParaRPr>
          </a:p>
          <a:p>
            <a:pPr marL="1271400" lvl="7" indent="0" algn="ctr">
              <a:buNone/>
            </a:pPr>
            <a:r>
              <a:rPr lang="en-US" sz="3000" b="1" i="1" dirty="0" smtClean="0">
                <a:latin typeface="Cambria" panose="02040503050406030204" pitchFamily="18" charset="0"/>
              </a:rPr>
              <a:t>SUBMIT ALL PAPERWORK TO TONI ZYBURT </a:t>
            </a:r>
            <a:r>
              <a:rPr lang="en-US" sz="3000" b="1" i="1" dirty="0" smtClean="0">
                <a:latin typeface="Cambria" panose="02040503050406030204" pitchFamily="18" charset="0"/>
              </a:rPr>
              <a:t>BY EMAIL TO: </a:t>
            </a:r>
            <a:r>
              <a:rPr lang="en-US" sz="3000" b="1" i="1" dirty="0" smtClean="0">
                <a:latin typeface="Cambria" panose="02040503050406030204" pitchFamily="18" charset="0"/>
                <a:hlinkClick r:id="rId4"/>
              </a:rPr>
              <a:t>TZYBURT@FIU.EDU</a:t>
            </a:r>
            <a:r>
              <a:rPr lang="en-US" sz="3000" b="1" i="1" dirty="0" smtClean="0">
                <a:latin typeface="Cambria" panose="02040503050406030204" pitchFamily="18" charset="0"/>
              </a:rPr>
              <a:t>  </a:t>
            </a:r>
            <a:endParaRPr lang="en-US" sz="3000" b="1" i="1" dirty="0" smtClean="0">
              <a:latin typeface="Cambria" panose="02040503050406030204" pitchFamily="18" charset="0"/>
            </a:endParaRPr>
          </a:p>
          <a:p>
            <a:pPr marL="1271400" lvl="7" indent="0" algn="ctr">
              <a:buNone/>
            </a:pPr>
            <a:endParaRPr lang="en-US" sz="1300" b="1" i="1" dirty="0" smtClean="0">
              <a:latin typeface="Cambria" panose="02040503050406030204" pitchFamily="18" charset="0"/>
            </a:endParaRPr>
          </a:p>
          <a:p>
            <a:pPr marL="1271400" lvl="7" indent="0">
              <a:buNone/>
            </a:pPr>
            <a:r>
              <a:rPr lang="en-US" sz="3000" i="1" dirty="0" smtClean="0">
                <a:latin typeface="Cambria" panose="02040503050406030204" pitchFamily="18" charset="0"/>
              </a:rPr>
              <a:t>Once these items are received, students will be given permission to register and assigned a section and university supervisor</a:t>
            </a:r>
            <a:endParaRPr lang="en-US" sz="2500" i="1"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5">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31417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OUTLINE FOR MEETING</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a:bodyPr>
          <a:lstStyle/>
          <a:p>
            <a:pPr lvl="3">
              <a:buFont typeface="Arial" panose="020B0604020202020204" pitchFamily="34" charset="0"/>
              <a:buChar char="•"/>
            </a:pPr>
            <a:r>
              <a:rPr lang="en-US" sz="3000" dirty="0" smtClean="0">
                <a:latin typeface="Cambria" panose="02040503050406030204" pitchFamily="18" charset="0"/>
              </a:rPr>
              <a:t>RT Program Updates</a:t>
            </a:r>
          </a:p>
          <a:p>
            <a:pPr lvl="3">
              <a:buFont typeface="Arial" panose="020B0604020202020204" pitchFamily="34" charset="0"/>
              <a:buChar char="•"/>
            </a:pPr>
            <a:r>
              <a:rPr lang="en-US" sz="3000" dirty="0" smtClean="0">
                <a:latin typeface="Cambria" panose="02040503050406030204" pitchFamily="18" charset="0"/>
              </a:rPr>
              <a:t>Intro/Internship Overview</a:t>
            </a:r>
            <a:endParaRPr lang="en-US" sz="1200" dirty="0" smtClean="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Internship Steps</a:t>
            </a:r>
          </a:p>
          <a:p>
            <a:pPr lvl="7">
              <a:buFontTx/>
              <a:buChar char="-"/>
            </a:pPr>
            <a:r>
              <a:rPr lang="en-US" sz="3000" dirty="0">
                <a:latin typeface="Cambria" panose="02040503050406030204" pitchFamily="18" charset="0"/>
              </a:rPr>
              <a:t>Pre-Internship</a:t>
            </a:r>
          </a:p>
          <a:p>
            <a:pPr lvl="7">
              <a:buFontTx/>
              <a:buChar char="-"/>
            </a:pPr>
            <a:r>
              <a:rPr lang="en-US" sz="3000" dirty="0">
                <a:latin typeface="Cambria" panose="02040503050406030204" pitchFamily="18" charset="0"/>
              </a:rPr>
              <a:t>During Internship </a:t>
            </a:r>
          </a:p>
          <a:p>
            <a:pPr lvl="3">
              <a:buFont typeface="Arial" panose="020B0604020202020204" pitchFamily="34" charset="0"/>
              <a:buChar char="•"/>
            </a:pPr>
            <a:r>
              <a:rPr lang="en-US" sz="3000" smtClean="0">
                <a:latin typeface="Cambria" panose="02040503050406030204" pitchFamily="18" charset="0"/>
              </a:rPr>
              <a:t>Important </a:t>
            </a:r>
            <a:r>
              <a:rPr lang="en-US" sz="3000" dirty="0" smtClean="0">
                <a:latin typeface="Cambria" panose="02040503050406030204" pitchFamily="18" charset="0"/>
              </a:rPr>
              <a:t>Dates</a:t>
            </a:r>
          </a:p>
          <a:p>
            <a:pPr lvl="3">
              <a:buFont typeface="Arial" panose="020B0604020202020204" pitchFamily="34" charset="0"/>
              <a:buChar char="•"/>
            </a:pPr>
            <a:r>
              <a:rPr lang="en-US" sz="3000" dirty="0" smtClean="0">
                <a:latin typeface="Cambria" panose="02040503050406030204" pitchFamily="18" charset="0"/>
              </a:rPr>
              <a:t>Questions</a:t>
            </a:r>
            <a:r>
              <a:rPr lang="en-US" sz="3000" dirty="0">
                <a:latin typeface="Cambria" panose="02040503050406030204" pitchFamily="18" charset="0"/>
              </a:rPr>
              <a:t>	</a:t>
            </a:r>
            <a:r>
              <a:rPr lang="en-US" sz="3000" dirty="0" smtClean="0">
                <a:latin typeface="Cambria" panose="02040503050406030204" pitchFamily="18" charset="0"/>
              </a:rPr>
              <a:t>		</a:t>
            </a:r>
            <a:endParaRPr lang="en-US" sz="3000" dirty="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031149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II PAPERWORK</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9104" y="1977159"/>
            <a:ext cx="10696575" cy="4023360"/>
          </a:xfrm>
        </p:spPr>
        <p:txBody>
          <a:bodyPr>
            <a:normAutofit fontScale="85000" lnSpcReduction="20000"/>
          </a:bodyPr>
          <a:lstStyle/>
          <a:p>
            <a:pPr lvl="3">
              <a:buFont typeface="Arial" panose="020B0604020202020204" pitchFamily="34" charset="0"/>
              <a:buChar char="•"/>
            </a:pPr>
            <a:r>
              <a:rPr lang="en-US" sz="3000" b="1" u="sng" dirty="0" smtClean="0">
                <a:latin typeface="Cambria" panose="02040503050406030204" pitchFamily="18" charset="0"/>
              </a:rPr>
              <a:t>REQUIRED INTERNSHIP II PAPERWORK – </a:t>
            </a:r>
            <a:r>
              <a:rPr lang="en-US" sz="3000" b="1" u="sng" dirty="0" smtClean="0">
                <a:effectLst>
                  <a:glow rad="101600">
                    <a:srgbClr val="FFFF00">
                      <a:alpha val="60000"/>
                    </a:srgbClr>
                  </a:glow>
                </a:effectLst>
                <a:latin typeface="Cambria" panose="02040503050406030204" pitchFamily="18" charset="0"/>
              </a:rPr>
              <a:t>DUE </a:t>
            </a:r>
            <a:r>
              <a:rPr lang="en-US" sz="3000" b="1" u="sng" dirty="0" smtClean="0">
                <a:effectLst>
                  <a:glow rad="101600">
                    <a:srgbClr val="FFFF00">
                      <a:alpha val="60000"/>
                    </a:srgbClr>
                  </a:glow>
                </a:effectLst>
                <a:latin typeface="Cambria" panose="02040503050406030204" pitchFamily="18" charset="0"/>
              </a:rPr>
              <a:t>JULY</a:t>
            </a:r>
            <a:r>
              <a:rPr lang="en-US" sz="3000" b="1" u="sng" dirty="0" smtClean="0">
                <a:effectLst>
                  <a:glow rad="101600">
                    <a:srgbClr val="FFFF00">
                      <a:alpha val="60000"/>
                    </a:srgbClr>
                  </a:glow>
                </a:effectLst>
                <a:latin typeface="Cambria" panose="02040503050406030204" pitchFamily="18" charset="0"/>
              </a:rPr>
              <a:t> </a:t>
            </a:r>
            <a:r>
              <a:rPr lang="en-US" sz="3000" b="1" u="sng" dirty="0">
                <a:effectLst>
                  <a:glow rad="101600">
                    <a:srgbClr val="FFFF00">
                      <a:alpha val="60000"/>
                    </a:srgbClr>
                  </a:glow>
                </a:effectLst>
                <a:latin typeface="Cambria" panose="02040503050406030204" pitchFamily="18" charset="0"/>
              </a:rPr>
              <a:t>2</a:t>
            </a:r>
            <a:r>
              <a:rPr lang="en-US" sz="3000" b="1" u="sng" dirty="0" smtClean="0">
                <a:effectLst>
                  <a:glow rad="101600">
                    <a:srgbClr val="FFFF00">
                      <a:alpha val="60000"/>
                    </a:srgbClr>
                  </a:glow>
                </a:effectLst>
                <a:latin typeface="Cambria" panose="02040503050406030204" pitchFamily="18" charset="0"/>
              </a:rPr>
              <a:t>1</a:t>
            </a:r>
            <a:r>
              <a:rPr lang="en-US" sz="3000" b="1" u="sng" baseline="30000" dirty="0" smtClean="0">
                <a:effectLst>
                  <a:glow rad="101600">
                    <a:srgbClr val="FFFF00">
                      <a:alpha val="60000"/>
                    </a:srgbClr>
                  </a:glow>
                </a:effectLst>
                <a:latin typeface="Cambria" panose="02040503050406030204" pitchFamily="18" charset="0"/>
              </a:rPr>
              <a:t>st</a:t>
            </a:r>
            <a:r>
              <a:rPr lang="en-US" sz="3000" b="1" u="sng" dirty="0" smtClean="0">
                <a:effectLst>
                  <a:glow rad="101600">
                    <a:srgbClr val="FFFF00">
                      <a:alpha val="60000"/>
                    </a:srgbClr>
                  </a:glow>
                </a:effectLst>
                <a:latin typeface="Cambria" panose="02040503050406030204" pitchFamily="18" charset="0"/>
              </a:rPr>
              <a:t> </a:t>
            </a:r>
            <a:endParaRPr lang="en-US" sz="3000" b="1" u="sng" dirty="0" smtClean="0">
              <a:effectLst>
                <a:glow rad="101600">
                  <a:srgbClr val="FFFF00">
                    <a:alpha val="60000"/>
                  </a:srgbClr>
                </a:glow>
              </a:effectLst>
              <a:latin typeface="Cambria" panose="02040503050406030204" pitchFamily="18" charset="0"/>
            </a:endParaRPr>
          </a:p>
          <a:p>
            <a:pPr lvl="7">
              <a:buFont typeface="Wingdings" panose="05000000000000000000" pitchFamily="2" charset="2"/>
              <a:buChar char="q"/>
            </a:pPr>
            <a:r>
              <a:rPr lang="en-US" sz="3000" dirty="0" smtClean="0">
                <a:latin typeface="Cambria" panose="02040503050406030204" pitchFamily="18" charset="0"/>
              </a:rPr>
              <a:t> Completed </a:t>
            </a:r>
            <a:r>
              <a:rPr lang="en-US" sz="3000" dirty="0" smtClean="0">
                <a:latin typeface="Cambria" panose="02040503050406030204" pitchFamily="18" charset="0"/>
                <a:hlinkClick r:id="rId2" action="ppaction://hlinkfile"/>
              </a:rPr>
              <a:t>Appendix C </a:t>
            </a:r>
            <a:endParaRPr lang="en-US" sz="3000" dirty="0" smtClean="0">
              <a:latin typeface="Cambria" panose="02040503050406030204" pitchFamily="18" charset="0"/>
            </a:endParaRPr>
          </a:p>
          <a:p>
            <a:pPr lvl="7">
              <a:buFont typeface="Wingdings" panose="05000000000000000000" pitchFamily="2" charset="2"/>
              <a:buChar char="q"/>
            </a:pPr>
            <a:r>
              <a:rPr lang="en-US" sz="3000" dirty="0">
                <a:latin typeface="Cambria" panose="02040503050406030204" pitchFamily="18" charset="0"/>
              </a:rPr>
              <a:t> </a:t>
            </a:r>
            <a:r>
              <a:rPr lang="en-US" sz="3000" dirty="0" smtClean="0">
                <a:latin typeface="Cambria" panose="02040503050406030204" pitchFamily="18" charset="0"/>
              </a:rPr>
              <a:t>Student liability insurance </a:t>
            </a:r>
            <a:r>
              <a:rPr lang="en-US" sz="3000" dirty="0">
                <a:latin typeface="Cambria" panose="02040503050406030204" pitchFamily="18" charset="0"/>
              </a:rPr>
              <a:t>(</a:t>
            </a:r>
            <a:r>
              <a:rPr lang="en-US" sz="3000" dirty="0">
                <a:latin typeface="Cambria" panose="02040503050406030204" pitchFamily="18" charset="0"/>
                <a:hlinkClick r:id="rId3"/>
              </a:rPr>
              <a:t>http://www.hpso.com/</a:t>
            </a:r>
            <a:r>
              <a:rPr lang="en-US" sz="3000" dirty="0">
                <a:latin typeface="Cambria" panose="02040503050406030204" pitchFamily="18" charset="0"/>
              </a:rPr>
              <a:t> ) </a:t>
            </a:r>
          </a:p>
          <a:p>
            <a:pPr lvl="7">
              <a:buFont typeface="Wingdings" panose="05000000000000000000" pitchFamily="2" charset="2"/>
              <a:buChar char="q"/>
            </a:pPr>
            <a:r>
              <a:rPr lang="en-US" sz="3000" dirty="0" smtClean="0">
                <a:latin typeface="Cambria" panose="02040503050406030204" pitchFamily="18" charset="0"/>
              </a:rPr>
              <a:t> </a:t>
            </a:r>
            <a:r>
              <a:rPr lang="en-US" sz="3000" dirty="0" smtClean="0">
                <a:latin typeface="Cambria" panose="02040503050406030204" pitchFamily="18" charset="0"/>
                <a:hlinkClick r:id="rId4" action="ppaction://hlinkfile"/>
              </a:rPr>
              <a:t>Advising </a:t>
            </a:r>
            <a:r>
              <a:rPr lang="en-US" sz="3000" dirty="0">
                <a:latin typeface="Cambria" panose="02040503050406030204" pitchFamily="18" charset="0"/>
                <a:hlinkClick r:id="rId4" action="ppaction://hlinkfile"/>
              </a:rPr>
              <a:t>Approval Form</a:t>
            </a:r>
            <a:r>
              <a:rPr lang="en-US" sz="3000" dirty="0">
                <a:latin typeface="Cambria" panose="02040503050406030204" pitchFamily="18" charset="0"/>
              </a:rPr>
              <a:t>: </a:t>
            </a:r>
            <a:r>
              <a:rPr lang="en-US" sz="3000" i="1" dirty="0">
                <a:latin typeface="Cambria" panose="02040503050406030204" pitchFamily="18" charset="0"/>
              </a:rPr>
              <a:t>(Must make appt. with COE Advisor to get cleared for internship!)</a:t>
            </a:r>
            <a:endParaRPr lang="en-US" sz="3000" dirty="0">
              <a:latin typeface="Cambria" panose="02040503050406030204" pitchFamily="18" charset="0"/>
            </a:endParaRPr>
          </a:p>
          <a:p>
            <a:pPr lvl="7">
              <a:buFont typeface="Wingdings" panose="05000000000000000000" pitchFamily="2" charset="2"/>
              <a:buChar char="q"/>
            </a:pPr>
            <a:r>
              <a:rPr lang="en-US" sz="3000" dirty="0" smtClean="0">
                <a:latin typeface="Cambria" panose="02040503050406030204" pitchFamily="18" charset="0"/>
              </a:rPr>
              <a:t> Any agency specific required paperwork </a:t>
            </a:r>
            <a:r>
              <a:rPr lang="en-US" sz="3000" i="1" dirty="0" smtClean="0">
                <a:latin typeface="Cambria" panose="02040503050406030204" pitchFamily="18" charset="0"/>
              </a:rPr>
              <a:t>(i.e. background checks, immunizations, CPR, etc.)</a:t>
            </a:r>
            <a:endParaRPr lang="en-US" sz="3000" dirty="0" smtClean="0">
              <a:latin typeface="Cambria" panose="02040503050406030204" pitchFamily="18" charset="0"/>
            </a:endParaRPr>
          </a:p>
          <a:p>
            <a:pPr marL="1271400" lvl="7" indent="0">
              <a:buNone/>
            </a:pPr>
            <a:endParaRPr lang="en-US" sz="1600" dirty="0" smtClean="0">
              <a:latin typeface="Cambria" panose="02040503050406030204" pitchFamily="18" charset="0"/>
            </a:endParaRPr>
          </a:p>
          <a:p>
            <a:pPr marL="1271400" lvl="7" indent="0" algn="ctr">
              <a:buNone/>
            </a:pPr>
            <a:r>
              <a:rPr lang="en-US" sz="3000" b="1" i="1" dirty="0" smtClean="0">
                <a:latin typeface="Cambria" panose="02040503050406030204" pitchFamily="18" charset="0"/>
              </a:rPr>
              <a:t>SUBMIT ALL PAPERWORK TO TONI ZYBURT </a:t>
            </a:r>
            <a:r>
              <a:rPr lang="en-US" sz="3000" b="1" i="1" dirty="0" smtClean="0">
                <a:latin typeface="Cambria" panose="02040503050406030204" pitchFamily="18" charset="0"/>
              </a:rPr>
              <a:t>BY EMAIL TO TZYBURT@FIU.EDU</a:t>
            </a:r>
            <a:endParaRPr lang="en-US" sz="3000" b="1" i="1" dirty="0" smtClean="0">
              <a:latin typeface="Cambria" panose="02040503050406030204" pitchFamily="18" charset="0"/>
            </a:endParaRPr>
          </a:p>
          <a:p>
            <a:pPr marL="1271400" lvl="7" indent="0" algn="ctr">
              <a:buNone/>
            </a:pPr>
            <a:endParaRPr lang="en-US" sz="1300" b="1" i="1" dirty="0" smtClean="0">
              <a:latin typeface="Cambria" panose="02040503050406030204" pitchFamily="18" charset="0"/>
            </a:endParaRPr>
          </a:p>
          <a:p>
            <a:pPr marL="1271400" lvl="7" indent="0">
              <a:buNone/>
            </a:pPr>
            <a:r>
              <a:rPr lang="en-US" sz="3000" i="1" dirty="0" smtClean="0">
                <a:latin typeface="Cambria" panose="02040503050406030204" pitchFamily="18" charset="0"/>
              </a:rPr>
              <a:t>Once these items are received, students will be given permission to register and assigned a section and university supervisor</a:t>
            </a:r>
            <a:endParaRPr lang="en-US" sz="2500" i="1"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5">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7601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860" y="324096"/>
            <a:ext cx="9387390" cy="915557"/>
          </a:xfrm>
        </p:spPr>
        <p:txBody>
          <a:bodyPr>
            <a:normAutofit/>
          </a:bodyPr>
          <a:lstStyle/>
          <a:p>
            <a:pPr algn="ctr">
              <a:lnSpc>
                <a:spcPct val="100000"/>
              </a:lnSpc>
            </a:pPr>
            <a:r>
              <a:rPr lang="en-US" dirty="0" smtClean="0">
                <a:solidFill>
                  <a:schemeClr val="accent1">
                    <a:lumMod val="75000"/>
                  </a:schemeClr>
                </a:solidFill>
                <a:latin typeface="Cambria" panose="02040503050406030204" pitchFamily="18" charset="0"/>
              </a:rPr>
              <a:t>ADDITIONAL INFO</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393700" y="1996209"/>
            <a:ext cx="10761980" cy="4023360"/>
          </a:xfrm>
        </p:spPr>
        <p:txBody>
          <a:bodyPr>
            <a:normAutofit/>
          </a:bodyPr>
          <a:lstStyle/>
          <a:p>
            <a:pPr lvl="3">
              <a:buFont typeface="Arial" panose="020B0604020202020204" pitchFamily="34" charset="0"/>
              <a:buChar char="•"/>
            </a:pPr>
            <a:r>
              <a:rPr lang="en-US" sz="3000" dirty="0" smtClean="0">
                <a:latin typeface="Cambria" panose="02040503050406030204" pitchFamily="18" charset="0"/>
              </a:rPr>
              <a:t>You will be cleared to register for your internship class section </a:t>
            </a:r>
            <a:r>
              <a:rPr lang="en-US" sz="3000" u="sng" dirty="0" smtClean="0">
                <a:latin typeface="Cambria" panose="02040503050406030204" pitchFamily="18" charset="0"/>
              </a:rPr>
              <a:t>AFTER</a:t>
            </a:r>
            <a:r>
              <a:rPr lang="en-US" sz="3000" dirty="0" smtClean="0">
                <a:latin typeface="Cambria" panose="02040503050406030204" pitchFamily="18" charset="0"/>
              </a:rPr>
              <a:t> receiving paperwork and </a:t>
            </a:r>
            <a:r>
              <a:rPr lang="en-US" sz="3000" u="sng" dirty="0" smtClean="0">
                <a:latin typeface="Cambria" panose="02040503050406030204" pitchFamily="18" charset="0"/>
              </a:rPr>
              <a:t>AFTER</a:t>
            </a:r>
            <a:r>
              <a:rPr lang="en-US" sz="3000" dirty="0">
                <a:latin typeface="Cambria" panose="02040503050406030204" pitchFamily="18" charset="0"/>
              </a:rPr>
              <a:t> </a:t>
            </a:r>
            <a:r>
              <a:rPr lang="en-US" sz="3000" dirty="0" smtClean="0">
                <a:latin typeface="Cambria" panose="02040503050406030204" pitchFamily="18" charset="0"/>
              </a:rPr>
              <a:t>Summer </a:t>
            </a:r>
            <a:r>
              <a:rPr lang="en-US" sz="3000" dirty="0" smtClean="0">
                <a:latin typeface="Cambria" panose="02040503050406030204" pitchFamily="18" charset="0"/>
              </a:rPr>
              <a:t>grades are posted.</a:t>
            </a:r>
            <a:endParaRPr lang="en-US" sz="3000" dirty="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Toni will notify you (by email) when you are able to register</a:t>
            </a:r>
          </a:p>
          <a:p>
            <a:pPr marL="749808" lvl="4" indent="0">
              <a:buNone/>
            </a:pPr>
            <a:r>
              <a:rPr lang="en-US" sz="3000" i="1" dirty="0" smtClean="0">
                <a:latin typeface="Cambria" panose="02040503050406030204" pitchFamily="18" charset="0"/>
              </a:rPr>
              <a:t>- Please note this process takes time and will be several weeks after you submit your paperwork</a:t>
            </a: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648602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DURING INTERNSHIP </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228600" y="1977159"/>
            <a:ext cx="10927079" cy="4023360"/>
          </a:xfrm>
        </p:spPr>
        <p:txBody>
          <a:bodyPr>
            <a:normAutofit/>
          </a:bodyPr>
          <a:lstStyle/>
          <a:p>
            <a:pPr marL="566928" lvl="3" indent="0">
              <a:buNone/>
            </a:pPr>
            <a:r>
              <a:rPr lang="en-US" sz="3000" b="1" u="sng" dirty="0" smtClean="0">
                <a:latin typeface="Cambria" panose="02040503050406030204" pitchFamily="18" charset="0"/>
              </a:rPr>
              <a:t>LEI 4940 – INTERNSHIP I</a:t>
            </a:r>
          </a:p>
          <a:p>
            <a:pPr marL="566928" lvl="3" indent="0">
              <a:buNone/>
            </a:pPr>
            <a:r>
              <a:rPr lang="en-US" sz="2200" dirty="0" smtClean="0">
                <a:latin typeface="Cambria" panose="02040503050406030204" pitchFamily="18" charset="0"/>
              </a:rPr>
              <a:t>Your faculty internship supervisor will contact you within the first week of the semester and provide expectations and instructions to Blackboard and applicable due dates for: </a:t>
            </a:r>
          </a:p>
          <a:p>
            <a:pPr lvl="7">
              <a:buFont typeface="Wingdings" panose="05000000000000000000" pitchFamily="2" charset="2"/>
              <a:buChar char="q"/>
            </a:pPr>
            <a:r>
              <a:rPr lang="en-US" sz="3000" dirty="0" smtClean="0">
                <a:latin typeface="Cambria" panose="02040503050406030204" pitchFamily="18" charset="0"/>
              </a:rPr>
              <a:t> </a:t>
            </a:r>
            <a:r>
              <a:rPr lang="en-US" sz="3000" dirty="0" smtClean="0">
                <a:latin typeface="Cambria" panose="02040503050406030204" pitchFamily="18" charset="0"/>
                <a:hlinkClick r:id="rId2" action="ppaction://hlinkfile"/>
              </a:rPr>
              <a:t>Appendix D</a:t>
            </a:r>
            <a:r>
              <a:rPr lang="en-US" sz="3000" dirty="0" smtClean="0">
                <a:latin typeface="Cambria" panose="02040503050406030204" pitchFamily="18" charset="0"/>
              </a:rPr>
              <a:t>: </a:t>
            </a:r>
            <a:r>
              <a:rPr lang="en-US" sz="2200" i="1" dirty="0" smtClean="0">
                <a:latin typeface="Cambria" panose="02040503050406030204" pitchFamily="18" charset="0"/>
              </a:rPr>
              <a:t>(Hours log signed by student &amp; supervisor)</a:t>
            </a:r>
            <a:endParaRPr lang="en-US" sz="2200" dirty="0" smtClean="0">
              <a:latin typeface="Cambria" panose="02040503050406030204" pitchFamily="18" charset="0"/>
            </a:endParaRPr>
          </a:p>
          <a:p>
            <a:pPr lvl="7">
              <a:buFont typeface="Wingdings" panose="05000000000000000000" pitchFamily="2" charset="2"/>
              <a:buChar char="q"/>
            </a:pPr>
            <a:r>
              <a:rPr lang="en-US" sz="3000" dirty="0">
                <a:latin typeface="Cambria" panose="02040503050406030204" pitchFamily="18" charset="0"/>
              </a:rPr>
              <a:t> </a:t>
            </a:r>
            <a:r>
              <a:rPr lang="en-US" sz="3000" dirty="0" smtClean="0">
                <a:latin typeface="Cambria" panose="02040503050406030204" pitchFamily="18" charset="0"/>
                <a:hlinkClick r:id="rId3" action="ppaction://hlinkfile"/>
              </a:rPr>
              <a:t>Appendix E</a:t>
            </a:r>
            <a:r>
              <a:rPr lang="en-US" sz="3000" dirty="0" smtClean="0">
                <a:latin typeface="Cambria" panose="02040503050406030204" pitchFamily="18" charset="0"/>
              </a:rPr>
              <a:t>: </a:t>
            </a:r>
            <a:r>
              <a:rPr lang="en-US" sz="2200" i="1" dirty="0" smtClean="0">
                <a:latin typeface="Cambria" panose="02040503050406030204" pitchFamily="18" charset="0"/>
              </a:rPr>
              <a:t>(Weekly written report – should be comprehensive, thorough, analytical &amp; well written) </a:t>
            </a:r>
            <a:endParaRPr lang="en-US" sz="2200" dirty="0">
              <a:latin typeface="Cambria" panose="02040503050406030204" pitchFamily="18" charset="0"/>
            </a:endParaRPr>
          </a:p>
          <a:p>
            <a:pPr lvl="7">
              <a:buFont typeface="Wingdings" panose="05000000000000000000" pitchFamily="2" charset="2"/>
              <a:buChar char="q"/>
            </a:pPr>
            <a:r>
              <a:rPr lang="en-US" sz="3000" dirty="0" smtClean="0">
                <a:latin typeface="Cambria" panose="02040503050406030204" pitchFamily="18" charset="0"/>
              </a:rPr>
              <a:t> </a:t>
            </a:r>
            <a:r>
              <a:rPr lang="en-US" sz="3000" dirty="0" smtClean="0">
                <a:latin typeface="Cambria" panose="02040503050406030204" pitchFamily="18" charset="0"/>
                <a:hlinkClick r:id="rId4" action="ppaction://hlinkfile"/>
              </a:rPr>
              <a:t>Appendix K: </a:t>
            </a:r>
            <a:r>
              <a:rPr lang="en-US" sz="2200" i="1" dirty="0" smtClean="0">
                <a:latin typeface="Cambria" panose="02040503050406030204" pitchFamily="18" charset="0"/>
              </a:rPr>
              <a:t>(Final evaluation – completed &amp; signed by supervisor by last week of classes)</a:t>
            </a:r>
          </a:p>
          <a:p>
            <a:pPr marL="1271400" lvl="7" indent="0">
              <a:buNone/>
            </a:pPr>
            <a:endParaRPr lang="en-US" sz="3000" dirty="0">
              <a:latin typeface="Cambria" panose="02040503050406030204" pitchFamily="18" charset="0"/>
            </a:endParaRPr>
          </a:p>
          <a:p>
            <a:pPr marL="1271400" lvl="7" indent="0">
              <a:buNone/>
            </a:pPr>
            <a:endParaRPr lang="en-US" sz="1600" dirty="0" smtClean="0">
              <a:latin typeface="Cambria" panose="02040503050406030204" pitchFamily="18" charset="0"/>
            </a:endParaRPr>
          </a:p>
          <a:p>
            <a:pPr marL="1271400" lvl="7" indent="0" algn="ctr">
              <a:buNone/>
            </a:pPr>
            <a:endParaRPr lang="en-US" sz="1300" b="1" i="1"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5">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55071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DURING INTERNSHIP </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228600" y="1977159"/>
            <a:ext cx="10927079" cy="4023360"/>
          </a:xfrm>
        </p:spPr>
        <p:txBody>
          <a:bodyPr>
            <a:normAutofit lnSpcReduction="10000"/>
          </a:bodyPr>
          <a:lstStyle/>
          <a:p>
            <a:pPr marL="566928" lvl="3" indent="0">
              <a:buNone/>
            </a:pPr>
            <a:r>
              <a:rPr lang="en-US" sz="3000" b="1" u="sng" dirty="0" smtClean="0">
                <a:latin typeface="Cambria" panose="02040503050406030204" pitchFamily="18" charset="0"/>
              </a:rPr>
              <a:t>LEI 4941 OR 6922 – INTERNSHIP II</a:t>
            </a:r>
          </a:p>
          <a:p>
            <a:pPr marL="566928" lvl="3" indent="0">
              <a:buNone/>
            </a:pPr>
            <a:r>
              <a:rPr lang="en-US" sz="2200" dirty="0" smtClean="0">
                <a:latin typeface="Cambria" panose="02040503050406030204" pitchFamily="18" charset="0"/>
              </a:rPr>
              <a:t>Your faculty internship supervisor will contact you within the first week of the semester and provide expectations and instructions to Blackboard and applicable due dates for: </a:t>
            </a:r>
          </a:p>
          <a:p>
            <a:pPr lvl="7">
              <a:buFont typeface="Wingdings" panose="05000000000000000000" pitchFamily="2" charset="2"/>
              <a:buChar char="q"/>
            </a:pPr>
            <a:r>
              <a:rPr lang="en-US" sz="3000" dirty="0" smtClean="0">
                <a:latin typeface="Cambria" panose="02040503050406030204" pitchFamily="18" charset="0"/>
              </a:rPr>
              <a:t> </a:t>
            </a:r>
            <a:r>
              <a:rPr lang="en-US" sz="3000" dirty="0" smtClean="0">
                <a:latin typeface="Cambria" panose="02040503050406030204" pitchFamily="18" charset="0"/>
                <a:hlinkClick r:id="rId2" action="ppaction://hlinkfile"/>
              </a:rPr>
              <a:t>Appendix D</a:t>
            </a:r>
            <a:r>
              <a:rPr lang="en-US" sz="3000" dirty="0" smtClean="0">
                <a:latin typeface="Cambria" panose="02040503050406030204" pitchFamily="18" charset="0"/>
              </a:rPr>
              <a:t>: </a:t>
            </a:r>
            <a:r>
              <a:rPr lang="en-US" sz="2200" i="1" dirty="0" smtClean="0">
                <a:latin typeface="Cambria" panose="02040503050406030204" pitchFamily="18" charset="0"/>
              </a:rPr>
              <a:t>(Hours log signed by student &amp; supervisor)</a:t>
            </a:r>
            <a:endParaRPr lang="en-US" sz="2200" dirty="0" smtClean="0">
              <a:latin typeface="Cambria" panose="02040503050406030204" pitchFamily="18" charset="0"/>
            </a:endParaRPr>
          </a:p>
          <a:p>
            <a:pPr lvl="7">
              <a:buFont typeface="Wingdings" panose="05000000000000000000" pitchFamily="2" charset="2"/>
              <a:buChar char="q"/>
            </a:pPr>
            <a:r>
              <a:rPr lang="en-US" sz="3000" dirty="0">
                <a:latin typeface="Cambria" panose="02040503050406030204" pitchFamily="18" charset="0"/>
              </a:rPr>
              <a:t> </a:t>
            </a:r>
            <a:r>
              <a:rPr lang="en-US" sz="3000" dirty="0" smtClean="0">
                <a:latin typeface="Cambria" panose="02040503050406030204" pitchFamily="18" charset="0"/>
                <a:hlinkClick r:id="rId3" action="ppaction://hlinkfile"/>
              </a:rPr>
              <a:t>Appendix F</a:t>
            </a:r>
            <a:r>
              <a:rPr lang="en-US" sz="3000" dirty="0" smtClean="0">
                <a:latin typeface="Cambria" panose="02040503050406030204" pitchFamily="18" charset="0"/>
              </a:rPr>
              <a:t>: </a:t>
            </a:r>
            <a:r>
              <a:rPr lang="en-US" sz="2200" i="1" dirty="0" smtClean="0">
                <a:latin typeface="Cambria" panose="02040503050406030204" pitchFamily="18" charset="0"/>
              </a:rPr>
              <a:t>(Bi-Weekly written report – should be comprehensive, thorough, analytical &amp; well written) </a:t>
            </a:r>
            <a:endParaRPr lang="en-US" sz="2200" dirty="0">
              <a:latin typeface="Cambria" panose="02040503050406030204" pitchFamily="18" charset="0"/>
            </a:endParaRPr>
          </a:p>
          <a:p>
            <a:pPr lvl="7">
              <a:buFont typeface="Wingdings" panose="05000000000000000000" pitchFamily="2" charset="2"/>
              <a:buChar char="q"/>
            </a:pPr>
            <a:r>
              <a:rPr lang="en-US" sz="3000" dirty="0" smtClean="0">
                <a:latin typeface="Cambria" panose="02040503050406030204" pitchFamily="18" charset="0"/>
              </a:rPr>
              <a:t> </a:t>
            </a:r>
            <a:r>
              <a:rPr lang="en-US" sz="3000" dirty="0" smtClean="0">
                <a:latin typeface="Cambria" panose="02040503050406030204" pitchFamily="18" charset="0"/>
                <a:hlinkClick r:id="rId4" action="ppaction://hlinkfile"/>
              </a:rPr>
              <a:t>Appendix L:</a:t>
            </a:r>
            <a:r>
              <a:rPr lang="en-US" sz="3000" dirty="0" smtClean="0">
                <a:latin typeface="Cambria" panose="02040503050406030204" pitchFamily="18" charset="0"/>
              </a:rPr>
              <a:t> </a:t>
            </a:r>
            <a:r>
              <a:rPr lang="en-US" sz="2200" i="1" dirty="0" smtClean="0">
                <a:latin typeface="Cambria" panose="02040503050406030204" pitchFamily="18" charset="0"/>
              </a:rPr>
              <a:t>(Mid-term evaluation – completed &amp; signed by supervisor by during designated mid-semester date)</a:t>
            </a:r>
          </a:p>
          <a:p>
            <a:pPr lvl="7">
              <a:buFont typeface="Wingdings" panose="05000000000000000000" pitchFamily="2" charset="2"/>
              <a:buChar char="q"/>
            </a:pPr>
            <a:r>
              <a:rPr lang="en-US" sz="3000" i="1" dirty="0" smtClean="0">
                <a:latin typeface="Cambria" panose="02040503050406030204" pitchFamily="18" charset="0"/>
              </a:rPr>
              <a:t> </a:t>
            </a:r>
            <a:r>
              <a:rPr lang="en-US" sz="3000" dirty="0">
                <a:latin typeface="Cambria" panose="02040503050406030204" pitchFamily="18" charset="0"/>
                <a:hlinkClick r:id="rId5" action="ppaction://hlinkfile"/>
              </a:rPr>
              <a:t>Appendix K: </a:t>
            </a:r>
            <a:r>
              <a:rPr lang="en-US" sz="2400" i="1" dirty="0">
                <a:latin typeface="Cambria" panose="02040503050406030204" pitchFamily="18" charset="0"/>
              </a:rPr>
              <a:t>(Final evaluation – completed &amp; signed by supervisor by last week of classes)</a:t>
            </a:r>
          </a:p>
          <a:p>
            <a:pPr marL="1271400" lvl="7" indent="0">
              <a:buNone/>
            </a:pPr>
            <a:endParaRPr lang="en-US" sz="3000" dirty="0">
              <a:latin typeface="Cambria" panose="02040503050406030204" pitchFamily="18" charset="0"/>
            </a:endParaRPr>
          </a:p>
          <a:p>
            <a:pPr marL="1271400" lvl="7" indent="0">
              <a:buNone/>
            </a:pPr>
            <a:endParaRPr lang="en-US" sz="1600" dirty="0" smtClean="0">
              <a:latin typeface="Cambria" panose="02040503050406030204" pitchFamily="18" charset="0"/>
            </a:endParaRPr>
          </a:p>
          <a:p>
            <a:pPr marL="1271400" lvl="7" indent="0" algn="ctr">
              <a:buNone/>
            </a:pPr>
            <a:endParaRPr lang="en-US" sz="1300" b="1" i="1"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6">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48736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DURING INTERNSHIP </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228600" y="1977159"/>
            <a:ext cx="10927079" cy="4023360"/>
          </a:xfrm>
        </p:spPr>
        <p:txBody>
          <a:bodyPr>
            <a:normAutofit/>
          </a:bodyPr>
          <a:lstStyle/>
          <a:p>
            <a:pPr marL="566928" lvl="3" indent="0">
              <a:buNone/>
            </a:pPr>
            <a:r>
              <a:rPr lang="en-US" sz="3000" b="1" u="sng" dirty="0" smtClean="0">
                <a:latin typeface="Cambria" panose="02040503050406030204" pitchFamily="18" charset="0"/>
              </a:rPr>
              <a:t>LEI 4941 OR 6922 – INTERNSHIP II</a:t>
            </a:r>
          </a:p>
          <a:p>
            <a:pPr marL="566928" lvl="3" indent="0">
              <a:buNone/>
            </a:pPr>
            <a:r>
              <a:rPr lang="en-US" sz="3000" dirty="0" smtClean="0">
                <a:latin typeface="Cambria" panose="02040503050406030204" pitchFamily="18" charset="0"/>
              </a:rPr>
              <a:t>SPECIAL PROJECTS</a:t>
            </a:r>
          </a:p>
          <a:p>
            <a:pPr lvl="7">
              <a:buFont typeface="Wingdings" panose="05000000000000000000" pitchFamily="2" charset="2"/>
              <a:buChar char="q"/>
            </a:pPr>
            <a:r>
              <a:rPr lang="en-US" sz="3000" dirty="0" smtClean="0">
                <a:latin typeface="Cambria" panose="02040503050406030204" pitchFamily="18" charset="0"/>
              </a:rPr>
              <a:t> </a:t>
            </a:r>
            <a:r>
              <a:rPr lang="en-US" sz="3000" dirty="0" smtClean="0">
                <a:latin typeface="Cambria" panose="02040503050406030204" pitchFamily="18" charset="0"/>
                <a:hlinkClick r:id="rId2" action="ppaction://hlinkfile"/>
              </a:rPr>
              <a:t>Appendix G: </a:t>
            </a:r>
            <a:r>
              <a:rPr lang="en-US" sz="2200" i="1" dirty="0" smtClean="0">
                <a:latin typeface="Cambria" panose="02040503050406030204" pitchFamily="18" charset="0"/>
              </a:rPr>
              <a:t>(Case Study)</a:t>
            </a:r>
            <a:endParaRPr lang="en-US" sz="2200" dirty="0" smtClean="0">
              <a:latin typeface="Cambria" panose="02040503050406030204" pitchFamily="18" charset="0"/>
            </a:endParaRPr>
          </a:p>
          <a:p>
            <a:pPr lvl="7">
              <a:buFont typeface="Wingdings" panose="05000000000000000000" pitchFamily="2" charset="2"/>
              <a:buChar char="q"/>
            </a:pPr>
            <a:r>
              <a:rPr lang="en-US" sz="3000" dirty="0">
                <a:latin typeface="Cambria" panose="02040503050406030204" pitchFamily="18" charset="0"/>
              </a:rPr>
              <a:t> </a:t>
            </a:r>
            <a:r>
              <a:rPr lang="en-US" sz="3000" dirty="0" smtClean="0">
                <a:latin typeface="Cambria" panose="02040503050406030204" pitchFamily="18" charset="0"/>
                <a:hlinkClick r:id="rId3" action="ppaction://hlinkfile"/>
              </a:rPr>
              <a:t>Appendix H: </a:t>
            </a:r>
            <a:r>
              <a:rPr lang="en-US" sz="2200" i="1" dirty="0" smtClean="0">
                <a:latin typeface="Cambria" panose="02040503050406030204" pitchFamily="18" charset="0"/>
              </a:rPr>
              <a:t>(Major Project) </a:t>
            </a:r>
            <a:endParaRPr lang="en-US" sz="2200" dirty="0">
              <a:latin typeface="Cambria" panose="02040503050406030204" pitchFamily="18" charset="0"/>
            </a:endParaRPr>
          </a:p>
          <a:p>
            <a:pPr lvl="7">
              <a:buFont typeface="Wingdings" panose="05000000000000000000" pitchFamily="2" charset="2"/>
              <a:buChar char="q"/>
            </a:pPr>
            <a:r>
              <a:rPr lang="en-US" sz="3000" dirty="0" smtClean="0">
                <a:latin typeface="Cambria" panose="02040503050406030204" pitchFamily="18" charset="0"/>
              </a:rPr>
              <a:t> </a:t>
            </a:r>
            <a:r>
              <a:rPr lang="en-US" sz="3000" dirty="0" smtClean="0">
                <a:latin typeface="Cambria" panose="02040503050406030204" pitchFamily="18" charset="0"/>
                <a:hlinkClick r:id="rId4" action="ppaction://hlinkfile"/>
              </a:rPr>
              <a:t>Appendix I: </a:t>
            </a:r>
            <a:r>
              <a:rPr lang="en-US" sz="2200" i="1" dirty="0" smtClean="0">
                <a:latin typeface="Cambria" panose="02040503050406030204" pitchFamily="18" charset="0"/>
              </a:rPr>
              <a:t>(In-Service Project)</a:t>
            </a:r>
          </a:p>
          <a:p>
            <a:pPr lvl="7">
              <a:buFont typeface="Wingdings" panose="05000000000000000000" pitchFamily="2" charset="2"/>
              <a:buChar char="q"/>
            </a:pPr>
            <a:r>
              <a:rPr lang="en-US" sz="3000" i="1" dirty="0" smtClean="0">
                <a:latin typeface="Cambria" panose="02040503050406030204" pitchFamily="18" charset="0"/>
              </a:rPr>
              <a:t> </a:t>
            </a:r>
            <a:r>
              <a:rPr lang="en-US" sz="3000" dirty="0">
                <a:latin typeface="Cambria" panose="02040503050406030204" pitchFamily="18" charset="0"/>
                <a:hlinkClick r:id="rId5" action="ppaction://hlinkfile"/>
              </a:rPr>
              <a:t>Appendix </a:t>
            </a:r>
            <a:r>
              <a:rPr lang="en-US" sz="3000" dirty="0" smtClean="0">
                <a:latin typeface="Cambria" panose="02040503050406030204" pitchFamily="18" charset="0"/>
                <a:hlinkClick r:id="rId5" action="ppaction://hlinkfile"/>
              </a:rPr>
              <a:t>J: </a:t>
            </a:r>
            <a:r>
              <a:rPr lang="en-US" sz="2400" i="1" dirty="0" smtClean="0">
                <a:latin typeface="Cambria" panose="02040503050406030204" pitchFamily="18" charset="0"/>
              </a:rPr>
              <a:t>(Final Report)</a:t>
            </a:r>
            <a:endParaRPr lang="en-US" sz="2400" i="1" dirty="0">
              <a:latin typeface="Cambria" panose="02040503050406030204" pitchFamily="18" charset="0"/>
            </a:endParaRPr>
          </a:p>
          <a:p>
            <a:pPr marL="1271400" lvl="7" indent="0">
              <a:buNone/>
            </a:pPr>
            <a:endParaRPr lang="en-US" sz="3000" dirty="0">
              <a:latin typeface="Cambria" panose="02040503050406030204" pitchFamily="18" charset="0"/>
            </a:endParaRPr>
          </a:p>
          <a:p>
            <a:pPr marL="1271400" lvl="7" indent="0">
              <a:buNone/>
            </a:pPr>
            <a:endParaRPr lang="en-US" sz="1600" dirty="0" smtClean="0">
              <a:latin typeface="Cambria" panose="02040503050406030204" pitchFamily="18" charset="0"/>
            </a:endParaRPr>
          </a:p>
          <a:p>
            <a:pPr marL="1271400" lvl="7" indent="0" algn="ctr">
              <a:buNone/>
            </a:pPr>
            <a:endParaRPr lang="en-US" sz="1300" b="1" i="1"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6">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05589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IMPORTANT DATES</a:t>
            </a:r>
            <a:endParaRPr lang="en-US" dirty="0">
              <a:solidFill>
                <a:schemeClr val="accent1">
                  <a:lumMod val="75000"/>
                </a:schemeClr>
              </a:solidFill>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
        <p:nvSpPr>
          <p:cNvPr id="6" name="Content Placeholder 2"/>
          <p:cNvSpPr>
            <a:spLocks noGrp="1"/>
          </p:cNvSpPr>
          <p:nvPr>
            <p:ph idx="1"/>
          </p:nvPr>
        </p:nvSpPr>
        <p:spPr>
          <a:xfrm>
            <a:off x="228600" y="1871978"/>
            <a:ext cx="11768667" cy="4504266"/>
          </a:xfrm>
        </p:spPr>
        <p:txBody>
          <a:bodyPr>
            <a:normAutofit/>
          </a:bodyPr>
          <a:lstStyle/>
          <a:p>
            <a:pPr marL="566928" lvl="3" indent="0">
              <a:buNone/>
            </a:pPr>
            <a:r>
              <a:rPr lang="en-US" sz="3000" b="1" u="sng" dirty="0" smtClean="0">
                <a:latin typeface="Cambria" panose="02040503050406030204" pitchFamily="18" charset="0"/>
              </a:rPr>
              <a:t>INTERNSHIP PAPERWORK SUBMISSION:</a:t>
            </a:r>
          </a:p>
          <a:p>
            <a:pPr lvl="3">
              <a:buFont typeface="Arial" panose="020B0604020202020204" pitchFamily="34" charset="0"/>
              <a:buChar char="•"/>
            </a:pPr>
            <a:r>
              <a:rPr lang="en-US" sz="3000" dirty="0" smtClean="0">
                <a:latin typeface="Cambria" panose="02040503050406030204" pitchFamily="18" charset="0"/>
              </a:rPr>
              <a:t>Appendix C: </a:t>
            </a:r>
            <a:r>
              <a:rPr lang="en-US" sz="3000" dirty="0" smtClean="0">
                <a:latin typeface="Cambria" panose="02040503050406030204" pitchFamily="18" charset="0"/>
              </a:rPr>
              <a:t>July</a:t>
            </a:r>
            <a:r>
              <a:rPr lang="en-US" sz="3000" dirty="0" smtClean="0">
                <a:latin typeface="Cambria" panose="02040503050406030204" pitchFamily="18" charset="0"/>
              </a:rPr>
              <a:t> </a:t>
            </a:r>
            <a:r>
              <a:rPr lang="en-US" sz="3000" dirty="0">
                <a:latin typeface="Cambria" panose="02040503050406030204" pitchFamily="18" charset="0"/>
              </a:rPr>
              <a:t>2</a:t>
            </a:r>
            <a:r>
              <a:rPr lang="en-US" sz="3000" dirty="0" smtClean="0">
                <a:latin typeface="Cambria" panose="02040503050406030204" pitchFamily="18" charset="0"/>
              </a:rPr>
              <a:t>1</a:t>
            </a:r>
            <a:r>
              <a:rPr lang="en-US" sz="3000" baseline="30000" dirty="0" smtClean="0">
                <a:latin typeface="Cambria" panose="02040503050406030204" pitchFamily="18" charset="0"/>
              </a:rPr>
              <a:t>st</a:t>
            </a:r>
            <a:r>
              <a:rPr lang="en-US" sz="3000" dirty="0" smtClean="0">
                <a:latin typeface="Cambria" panose="02040503050406030204" pitchFamily="18" charset="0"/>
              </a:rPr>
              <a:t> </a:t>
            </a:r>
            <a:endParaRPr lang="en-US" sz="3000" dirty="0" smtClean="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Proof of Liability Insurance: </a:t>
            </a:r>
            <a:r>
              <a:rPr lang="en-US" sz="3000" dirty="0" smtClean="0">
                <a:latin typeface="Cambria" panose="02040503050406030204" pitchFamily="18" charset="0"/>
              </a:rPr>
              <a:t>July</a:t>
            </a:r>
            <a:r>
              <a:rPr lang="en-US" sz="3000" dirty="0" smtClean="0">
                <a:latin typeface="Cambria" panose="02040503050406030204" pitchFamily="18" charset="0"/>
              </a:rPr>
              <a:t> </a:t>
            </a:r>
            <a:r>
              <a:rPr lang="en-US" sz="3000" dirty="0">
                <a:latin typeface="Cambria" panose="02040503050406030204" pitchFamily="18" charset="0"/>
              </a:rPr>
              <a:t>2</a:t>
            </a:r>
            <a:r>
              <a:rPr lang="en-US" sz="3000" dirty="0" smtClean="0">
                <a:latin typeface="Cambria" panose="02040503050406030204" pitchFamily="18" charset="0"/>
              </a:rPr>
              <a:t>1</a:t>
            </a:r>
            <a:r>
              <a:rPr lang="en-US" sz="3000" baseline="30000" dirty="0" smtClean="0">
                <a:latin typeface="Cambria" panose="02040503050406030204" pitchFamily="18" charset="0"/>
              </a:rPr>
              <a:t>st</a:t>
            </a:r>
            <a:r>
              <a:rPr lang="en-US" sz="3000" dirty="0" smtClean="0">
                <a:latin typeface="Cambria" panose="02040503050406030204" pitchFamily="18" charset="0"/>
              </a:rPr>
              <a:t> </a:t>
            </a:r>
            <a:endParaRPr lang="en-US" sz="3000" dirty="0" smtClean="0">
              <a:latin typeface="Cambria" panose="02040503050406030204" pitchFamily="18" charset="0"/>
            </a:endParaRPr>
          </a:p>
          <a:p>
            <a:pPr marL="566928" lvl="3" indent="0">
              <a:buNone/>
            </a:pPr>
            <a:r>
              <a:rPr lang="en-US" sz="3000" b="1" u="sng" dirty="0" smtClean="0">
                <a:latin typeface="Cambria" panose="02040503050406030204" pitchFamily="18" charset="0"/>
              </a:rPr>
              <a:t>SEMESTER START/END DATES:</a:t>
            </a:r>
            <a:endParaRPr lang="en-US" sz="3000" b="1" u="sng" dirty="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Internship I </a:t>
            </a:r>
            <a:r>
              <a:rPr lang="en-US" sz="3000" dirty="0" smtClean="0">
                <a:latin typeface="Cambria" panose="02040503050406030204" pitchFamily="18" charset="0"/>
              </a:rPr>
              <a:t>Fall First Half Rotation: August </a:t>
            </a:r>
            <a:r>
              <a:rPr lang="en-US" sz="3000" dirty="0" smtClean="0">
                <a:latin typeface="Cambria" panose="02040503050406030204" pitchFamily="18" charset="0"/>
              </a:rPr>
              <a:t>21</a:t>
            </a:r>
            <a:r>
              <a:rPr lang="en-US" sz="3000" baseline="30000" dirty="0" smtClean="0">
                <a:latin typeface="Cambria" panose="02040503050406030204" pitchFamily="18" charset="0"/>
              </a:rPr>
              <a:t>st</a:t>
            </a:r>
            <a:r>
              <a:rPr lang="en-US" sz="3000" dirty="0" smtClean="0">
                <a:latin typeface="Cambria" panose="02040503050406030204" pitchFamily="18" charset="0"/>
              </a:rPr>
              <a:t> </a:t>
            </a:r>
            <a:r>
              <a:rPr lang="en-US" sz="3000" dirty="0" smtClean="0">
                <a:latin typeface="Cambria" panose="02040503050406030204" pitchFamily="18" charset="0"/>
              </a:rPr>
              <a:t>– </a:t>
            </a:r>
            <a:r>
              <a:rPr lang="en-US" sz="3000" dirty="0" smtClean="0">
                <a:latin typeface="Cambria" panose="02040503050406030204" pitchFamily="18" charset="0"/>
              </a:rPr>
              <a:t>October</a:t>
            </a:r>
            <a:r>
              <a:rPr lang="en-US" sz="3000" dirty="0" smtClean="0">
                <a:latin typeface="Cambria" panose="02040503050406030204" pitchFamily="18" charset="0"/>
              </a:rPr>
              <a:t> 13</a:t>
            </a:r>
            <a:r>
              <a:rPr lang="en-US" sz="3000" baseline="30000" dirty="0" smtClean="0">
                <a:latin typeface="Cambria" panose="02040503050406030204" pitchFamily="18" charset="0"/>
              </a:rPr>
              <a:t>th</a:t>
            </a:r>
            <a:r>
              <a:rPr lang="en-US" sz="3000" dirty="0" smtClean="0">
                <a:latin typeface="Cambria" panose="02040503050406030204" pitchFamily="18" charset="0"/>
              </a:rPr>
              <a:t> </a:t>
            </a:r>
            <a:endParaRPr lang="en-US" sz="3000" dirty="0" smtClean="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Internship I </a:t>
            </a:r>
            <a:r>
              <a:rPr lang="en-US" sz="3000" dirty="0" smtClean="0">
                <a:latin typeface="Cambria" panose="02040503050406030204" pitchFamily="18" charset="0"/>
              </a:rPr>
              <a:t>Fall Second Half Rotation</a:t>
            </a:r>
            <a:r>
              <a:rPr lang="en-US" sz="3000" dirty="0" smtClean="0">
                <a:latin typeface="Cambria" panose="02040503050406030204" pitchFamily="18" charset="0"/>
              </a:rPr>
              <a:t>: October 16</a:t>
            </a:r>
            <a:r>
              <a:rPr lang="en-US" sz="3000" baseline="30000" dirty="0" smtClean="0">
                <a:latin typeface="Cambria" panose="02040503050406030204" pitchFamily="18" charset="0"/>
              </a:rPr>
              <a:t>th</a:t>
            </a:r>
            <a:r>
              <a:rPr lang="en-US" sz="3000" dirty="0" smtClean="0">
                <a:latin typeface="Cambria" panose="02040503050406030204" pitchFamily="18" charset="0"/>
              </a:rPr>
              <a:t> </a:t>
            </a:r>
            <a:r>
              <a:rPr lang="en-US" sz="3000" dirty="0" smtClean="0">
                <a:latin typeface="Cambria" panose="02040503050406030204" pitchFamily="18" charset="0"/>
              </a:rPr>
              <a:t>– </a:t>
            </a:r>
            <a:r>
              <a:rPr lang="en-US" sz="3000" dirty="0" smtClean="0">
                <a:latin typeface="Cambria" panose="02040503050406030204" pitchFamily="18" charset="0"/>
              </a:rPr>
              <a:t>December</a:t>
            </a:r>
            <a:r>
              <a:rPr lang="en-US" sz="3000" dirty="0" smtClean="0">
                <a:latin typeface="Cambria" panose="02040503050406030204" pitchFamily="18" charset="0"/>
              </a:rPr>
              <a:t> 8</a:t>
            </a:r>
            <a:r>
              <a:rPr lang="en-US" sz="3000" baseline="30000" dirty="0" smtClean="0">
                <a:latin typeface="Cambria" panose="02040503050406030204" pitchFamily="18" charset="0"/>
              </a:rPr>
              <a:t>th</a:t>
            </a:r>
            <a:r>
              <a:rPr lang="en-US" sz="3000" dirty="0" smtClean="0">
                <a:latin typeface="Cambria" panose="02040503050406030204" pitchFamily="18" charset="0"/>
              </a:rPr>
              <a:t> </a:t>
            </a:r>
            <a:endParaRPr lang="en-US" sz="3000" dirty="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Internship I </a:t>
            </a:r>
            <a:r>
              <a:rPr lang="en-US" sz="3000" dirty="0" smtClean="0">
                <a:latin typeface="Cambria" panose="02040503050406030204" pitchFamily="18" charset="0"/>
              </a:rPr>
              <a:t>Fall Semester (Out-of-Area </a:t>
            </a:r>
            <a:r>
              <a:rPr lang="en-US" sz="3000" dirty="0" smtClean="0">
                <a:latin typeface="Cambria" panose="02040503050406030204" pitchFamily="18" charset="0"/>
              </a:rPr>
              <a:t>Students): </a:t>
            </a:r>
            <a:r>
              <a:rPr lang="en-US" sz="3000" dirty="0" smtClean="0">
                <a:latin typeface="Cambria" panose="02040503050406030204" pitchFamily="18" charset="0"/>
              </a:rPr>
              <a:t>Aug</a:t>
            </a:r>
            <a:r>
              <a:rPr lang="en-US" sz="3000" dirty="0" smtClean="0">
                <a:latin typeface="Cambria" panose="02040503050406030204" pitchFamily="18" charset="0"/>
              </a:rPr>
              <a:t> </a:t>
            </a:r>
            <a:r>
              <a:rPr lang="en-US" sz="3000" dirty="0" smtClean="0">
                <a:latin typeface="Cambria" panose="02040503050406030204" pitchFamily="18" charset="0"/>
              </a:rPr>
              <a:t>21</a:t>
            </a:r>
            <a:r>
              <a:rPr lang="en-US" sz="3000" baseline="30000" dirty="0" smtClean="0">
                <a:latin typeface="Cambria" panose="02040503050406030204" pitchFamily="18" charset="0"/>
              </a:rPr>
              <a:t>st</a:t>
            </a:r>
            <a:r>
              <a:rPr lang="en-US" sz="3000" dirty="0" smtClean="0">
                <a:latin typeface="Cambria" panose="02040503050406030204" pitchFamily="18" charset="0"/>
              </a:rPr>
              <a:t> </a:t>
            </a:r>
            <a:r>
              <a:rPr lang="en-US" sz="3000" dirty="0" smtClean="0">
                <a:latin typeface="Cambria" panose="02040503050406030204" pitchFamily="18" charset="0"/>
              </a:rPr>
              <a:t>– </a:t>
            </a:r>
            <a:r>
              <a:rPr lang="en-US" sz="3000" dirty="0" smtClean="0">
                <a:latin typeface="Cambria" panose="02040503050406030204" pitchFamily="18" charset="0"/>
              </a:rPr>
              <a:t>Dec 8</a:t>
            </a:r>
            <a:r>
              <a:rPr lang="en-US" sz="3000" baseline="30000" dirty="0" smtClean="0">
                <a:latin typeface="Cambria" panose="02040503050406030204" pitchFamily="18" charset="0"/>
              </a:rPr>
              <a:t>th</a:t>
            </a:r>
            <a:r>
              <a:rPr lang="en-US" sz="3000" dirty="0" smtClean="0">
                <a:latin typeface="Cambria" panose="02040503050406030204" pitchFamily="18" charset="0"/>
              </a:rPr>
              <a:t> </a:t>
            </a:r>
            <a:endParaRPr lang="en-US" sz="3000" dirty="0" smtClean="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Internship II </a:t>
            </a:r>
            <a:r>
              <a:rPr lang="en-US" sz="3000" dirty="0" smtClean="0">
                <a:latin typeface="Cambria" panose="02040503050406030204" pitchFamily="18" charset="0"/>
              </a:rPr>
              <a:t>Fall Semester: August </a:t>
            </a:r>
            <a:r>
              <a:rPr lang="en-US" sz="3000" dirty="0" smtClean="0">
                <a:latin typeface="Cambria" panose="02040503050406030204" pitchFamily="18" charset="0"/>
              </a:rPr>
              <a:t>21</a:t>
            </a:r>
            <a:r>
              <a:rPr lang="en-US" sz="3000" baseline="30000" dirty="0" smtClean="0">
                <a:latin typeface="Cambria" panose="02040503050406030204" pitchFamily="18" charset="0"/>
              </a:rPr>
              <a:t>st</a:t>
            </a:r>
            <a:r>
              <a:rPr lang="en-US" sz="3000" dirty="0" smtClean="0">
                <a:latin typeface="Cambria" panose="02040503050406030204" pitchFamily="18" charset="0"/>
              </a:rPr>
              <a:t> </a:t>
            </a:r>
            <a:r>
              <a:rPr lang="en-US" sz="3000" dirty="0" smtClean="0">
                <a:latin typeface="Cambria" panose="02040503050406030204" pitchFamily="18" charset="0"/>
              </a:rPr>
              <a:t>– </a:t>
            </a:r>
            <a:r>
              <a:rPr lang="en-US" sz="3000" dirty="0" smtClean="0">
                <a:latin typeface="Cambria" panose="02040503050406030204" pitchFamily="18" charset="0"/>
              </a:rPr>
              <a:t>October 13</a:t>
            </a:r>
            <a:r>
              <a:rPr lang="en-US" sz="3000" baseline="30000" dirty="0" smtClean="0">
                <a:latin typeface="Cambria" panose="02040503050406030204" pitchFamily="18" charset="0"/>
              </a:rPr>
              <a:t>th</a:t>
            </a:r>
            <a:r>
              <a:rPr lang="en-US" sz="3000" dirty="0" smtClean="0">
                <a:latin typeface="Cambria" panose="02040503050406030204" pitchFamily="18" charset="0"/>
              </a:rPr>
              <a:t> </a:t>
            </a:r>
            <a:endParaRPr lang="en-US" sz="3000" dirty="0" smtClean="0">
              <a:latin typeface="Cambria" panose="02040503050406030204" pitchFamily="18" charset="0"/>
            </a:endParaRPr>
          </a:p>
          <a:p>
            <a:pPr marL="566928" lvl="3" indent="0">
              <a:buNone/>
            </a:pPr>
            <a:r>
              <a:rPr lang="en-US" sz="2500" i="1" dirty="0" smtClean="0">
                <a:latin typeface="Cambria" panose="02040503050406030204" pitchFamily="18" charset="0"/>
              </a:rPr>
              <a:t>You </a:t>
            </a:r>
            <a:r>
              <a:rPr lang="en-US" sz="2500" i="1" u="sng" dirty="0" smtClean="0">
                <a:latin typeface="Cambria" panose="02040503050406030204" pitchFamily="18" charset="0"/>
              </a:rPr>
              <a:t>cannot</a:t>
            </a:r>
            <a:r>
              <a:rPr lang="en-US" sz="2500" i="1" dirty="0" smtClean="0">
                <a:latin typeface="Cambria" panose="02040503050406030204" pitchFamily="18" charset="0"/>
              </a:rPr>
              <a:t> be at your internship before OR after these dates unless otherwise noted!</a:t>
            </a:r>
          </a:p>
          <a:p>
            <a:pPr marL="566928" lvl="3" indent="0">
              <a:buNone/>
            </a:pPr>
            <a:endParaRPr lang="en-US" sz="2500" i="1" dirty="0" smtClean="0">
              <a:latin typeface="Cambria" panose="02040503050406030204" pitchFamily="18" charset="0"/>
            </a:endParaRPr>
          </a:p>
          <a:p>
            <a:pPr marL="566928" lvl="3" indent="0">
              <a:buNone/>
            </a:pPr>
            <a:endParaRPr lang="en-US" sz="3000" dirty="0">
              <a:latin typeface="Cambria" panose="02040503050406030204" pitchFamily="18" charset="0"/>
            </a:endParaRPr>
          </a:p>
        </p:txBody>
      </p:sp>
    </p:spTree>
    <p:extLst>
      <p:ext uri="{BB962C8B-B14F-4D97-AF65-F5344CB8AC3E}">
        <p14:creationId xmlns:p14="http://schemas.microsoft.com/office/powerpoint/2010/main" val="3408704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IMPORTANT RESOURCES</a:t>
            </a:r>
            <a:endParaRPr lang="en-US" dirty="0">
              <a:solidFill>
                <a:schemeClr val="accent1">
                  <a:lumMod val="75000"/>
                </a:schemeClr>
              </a:solidFill>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
        <p:nvSpPr>
          <p:cNvPr id="6" name="Content Placeholder 2"/>
          <p:cNvSpPr>
            <a:spLocks noGrp="1"/>
          </p:cNvSpPr>
          <p:nvPr>
            <p:ph idx="1"/>
          </p:nvPr>
        </p:nvSpPr>
        <p:spPr>
          <a:xfrm>
            <a:off x="787400" y="1845734"/>
            <a:ext cx="10617200" cy="4023360"/>
          </a:xfrm>
        </p:spPr>
        <p:txBody>
          <a:bodyPr>
            <a:normAutofit/>
          </a:bodyPr>
          <a:lstStyle/>
          <a:p>
            <a:pPr marL="566928" lvl="3" indent="0">
              <a:buNone/>
            </a:pPr>
            <a:r>
              <a:rPr lang="en-US" sz="3000" b="1" dirty="0" smtClean="0">
                <a:latin typeface="Cambria" panose="02040503050406030204" pitchFamily="18" charset="0"/>
              </a:rPr>
              <a:t>Student Liability Insurance </a:t>
            </a:r>
            <a:r>
              <a:rPr lang="en-US" sz="3000" i="1" dirty="0" smtClean="0">
                <a:latin typeface="Cambria" panose="02040503050406030204" pitchFamily="18" charset="0"/>
              </a:rPr>
              <a:t>(All students doing Internship I, II and graduate)</a:t>
            </a:r>
            <a:endParaRPr lang="en-US" sz="3000" b="1" dirty="0" smtClean="0">
              <a:latin typeface="Cambria" panose="02040503050406030204" pitchFamily="18" charset="0"/>
            </a:endParaRPr>
          </a:p>
          <a:p>
            <a:pPr lvl="3">
              <a:buFont typeface="Arial" panose="020B0604020202020204" pitchFamily="34" charset="0"/>
              <a:buChar char="•"/>
            </a:pPr>
            <a:r>
              <a:rPr lang="en-US" altLang="en-US" sz="3000" dirty="0" smtClean="0">
                <a:solidFill>
                  <a:schemeClr val="tx1"/>
                </a:solidFill>
                <a:latin typeface="Cambria" panose="02040503050406030204" pitchFamily="18" charset="0"/>
                <a:ea typeface="Century Gothic" panose="020B0502020202020204" pitchFamily="34" charset="0"/>
                <a:cs typeface="Century Gothic" panose="020B0502020202020204" pitchFamily="34" charset="0"/>
                <a:sym typeface="Century Gothic" panose="020B0502020202020204" pitchFamily="34" charset="0"/>
              </a:rPr>
              <a:t>See Appendix L</a:t>
            </a:r>
          </a:p>
          <a:p>
            <a:pPr lvl="3">
              <a:buFont typeface="Arial" panose="020B0604020202020204" pitchFamily="34" charset="0"/>
              <a:buChar char="•"/>
            </a:pPr>
            <a:r>
              <a:rPr lang="en-US" altLang="en-US" sz="3000" u="sng" dirty="0">
                <a:solidFill>
                  <a:srgbClr val="E68200"/>
                </a:solidFill>
                <a:latin typeface="Cambria" panose="02040503050406030204" pitchFamily="18" charset="0"/>
                <a:ea typeface="Century Gothic" panose="020B0502020202020204" pitchFamily="34" charset="0"/>
                <a:cs typeface="Century Gothic" panose="020B0502020202020204" pitchFamily="34" charset="0"/>
                <a:sym typeface="Century Gothic" panose="020B0502020202020204" pitchFamily="34" charset="0"/>
                <a:hlinkClick r:id="rId3"/>
              </a:rPr>
              <a:t>http://www.hpso.com</a:t>
            </a:r>
            <a:r>
              <a:rPr lang="en-US" altLang="en-US" sz="3000" u="sng" dirty="0" smtClean="0">
                <a:solidFill>
                  <a:srgbClr val="E68200"/>
                </a:solidFill>
                <a:latin typeface="Cambria" panose="02040503050406030204" pitchFamily="18" charset="0"/>
                <a:ea typeface="Century Gothic" panose="020B0502020202020204" pitchFamily="34" charset="0"/>
                <a:cs typeface="Century Gothic" panose="020B0502020202020204" pitchFamily="34" charset="0"/>
                <a:sym typeface="Century Gothic" panose="020B0502020202020204" pitchFamily="34" charset="0"/>
                <a:hlinkClick r:id="rId3"/>
              </a:rPr>
              <a:t>/</a:t>
            </a:r>
            <a:r>
              <a:rPr lang="en-US" altLang="en-US" sz="3000" dirty="0">
                <a:solidFill>
                  <a:srgbClr val="E68200"/>
                </a:solidFill>
                <a:latin typeface="Cambria" panose="02040503050406030204" pitchFamily="18" charset="0"/>
                <a:ea typeface="Century Gothic" panose="020B0502020202020204" pitchFamily="34" charset="0"/>
                <a:cs typeface="Century Gothic" panose="020B0502020202020204" pitchFamily="34" charset="0"/>
                <a:sym typeface="Century Gothic" panose="020B0502020202020204" pitchFamily="34" charset="0"/>
              </a:rPr>
              <a:t> </a:t>
            </a:r>
            <a:r>
              <a:rPr lang="en-US" altLang="en-US" sz="3000" dirty="0" smtClean="0">
                <a:solidFill>
                  <a:schemeClr val="tx1"/>
                </a:solidFill>
                <a:latin typeface="Cambria" panose="02040503050406030204" pitchFamily="18" charset="0"/>
                <a:ea typeface="Century Gothic" panose="020B0502020202020204" pitchFamily="34" charset="0"/>
                <a:cs typeface="Century Gothic" panose="020B0502020202020204" pitchFamily="34" charset="0"/>
                <a:sym typeface="Century Gothic" panose="020B0502020202020204" pitchFamily="34" charset="0"/>
              </a:rPr>
              <a:t>to purchase insurance</a:t>
            </a:r>
            <a:endParaRPr lang="en-US" sz="3000" dirty="0">
              <a:latin typeface="Cambria" panose="02040503050406030204" pitchFamily="18" charset="0"/>
            </a:endParaRPr>
          </a:p>
          <a:p>
            <a:pPr marL="566928" lvl="3" indent="0">
              <a:buNone/>
            </a:pPr>
            <a:endParaRPr lang="en-US" sz="3000" b="1" dirty="0">
              <a:latin typeface="Cambria" panose="02040503050406030204" pitchFamily="18" charset="0"/>
            </a:endParaRPr>
          </a:p>
        </p:txBody>
      </p:sp>
    </p:spTree>
    <p:extLst>
      <p:ext uri="{BB962C8B-B14F-4D97-AF65-F5344CB8AC3E}">
        <p14:creationId xmlns:p14="http://schemas.microsoft.com/office/powerpoint/2010/main" val="29639849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CONTACT INFORMATION</a:t>
            </a:r>
            <a:endParaRPr lang="en-US" dirty="0">
              <a:solidFill>
                <a:schemeClr val="accent1">
                  <a:lumMod val="75000"/>
                </a:schemeClr>
              </a:solidFill>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
        <p:nvSpPr>
          <p:cNvPr id="6" name="Content Placeholder 2"/>
          <p:cNvSpPr>
            <a:spLocks noGrp="1"/>
          </p:cNvSpPr>
          <p:nvPr>
            <p:ph idx="1"/>
          </p:nvPr>
        </p:nvSpPr>
        <p:spPr>
          <a:xfrm>
            <a:off x="787400" y="1845734"/>
            <a:ext cx="10617200" cy="4023360"/>
          </a:xfrm>
        </p:spPr>
        <p:txBody>
          <a:bodyPr>
            <a:normAutofit/>
          </a:bodyPr>
          <a:lstStyle/>
          <a:p>
            <a:pPr marL="566928" lvl="3" indent="0">
              <a:buNone/>
            </a:pPr>
            <a:r>
              <a:rPr lang="en-US" sz="3000" b="1" dirty="0" smtClean="0">
                <a:latin typeface="Cambria" panose="02040503050406030204" pitchFamily="18" charset="0"/>
              </a:rPr>
              <a:t>Toni Zyburt – Internship Coordinator</a:t>
            </a:r>
          </a:p>
          <a:p>
            <a:pPr marL="566928" lvl="3" indent="0">
              <a:buNone/>
            </a:pPr>
            <a:r>
              <a:rPr lang="en-US" sz="3000" b="1" dirty="0" smtClean="0">
                <a:latin typeface="Cambria" panose="02040503050406030204" pitchFamily="18" charset="0"/>
              </a:rPr>
              <a:t>Office: ZEB 337A</a:t>
            </a:r>
          </a:p>
          <a:p>
            <a:pPr marL="566928" lvl="3" indent="0">
              <a:buNone/>
            </a:pPr>
            <a:r>
              <a:rPr lang="en-US" sz="3000" b="1" dirty="0" smtClean="0">
                <a:latin typeface="Cambria" panose="02040503050406030204" pitchFamily="18" charset="0"/>
              </a:rPr>
              <a:t>Email: </a:t>
            </a:r>
            <a:r>
              <a:rPr lang="en-US" sz="3000" b="1" dirty="0" smtClean="0">
                <a:latin typeface="Cambria" panose="02040503050406030204" pitchFamily="18" charset="0"/>
                <a:hlinkClick r:id="rId3"/>
              </a:rPr>
              <a:t>tzyburt@fiu.edu</a:t>
            </a:r>
            <a:r>
              <a:rPr lang="en-US" sz="3000" b="1" dirty="0" smtClean="0">
                <a:latin typeface="Cambria" panose="02040503050406030204" pitchFamily="18" charset="0"/>
              </a:rPr>
              <a:t> </a:t>
            </a:r>
          </a:p>
          <a:p>
            <a:pPr marL="566928" lvl="3" indent="0">
              <a:buNone/>
            </a:pPr>
            <a:r>
              <a:rPr lang="en-US" sz="3000" b="1" dirty="0" smtClean="0">
                <a:latin typeface="Cambria" panose="02040503050406030204" pitchFamily="18" charset="0"/>
              </a:rPr>
              <a:t>Phone: (305) 348-2711 </a:t>
            </a:r>
          </a:p>
          <a:p>
            <a:pPr marL="566928" lvl="3" indent="0">
              <a:buNone/>
            </a:pPr>
            <a:r>
              <a:rPr lang="en-US" sz="3000" b="1" dirty="0" smtClean="0">
                <a:latin typeface="Cambria" panose="02040503050406030204" pitchFamily="18" charset="0"/>
              </a:rPr>
              <a:t>Fax: (305) </a:t>
            </a:r>
            <a:r>
              <a:rPr lang="en-US" sz="3000" b="1" dirty="0" smtClean="0">
                <a:latin typeface="Cambria" panose="02040503050406030204" pitchFamily="18" charset="0"/>
              </a:rPr>
              <a:t>348-1515</a:t>
            </a:r>
          </a:p>
          <a:p>
            <a:pPr marL="566928" lvl="3" indent="0">
              <a:buNone/>
            </a:pPr>
            <a:endParaRPr lang="en-US" sz="3000" b="1" dirty="0">
              <a:latin typeface="Cambria" panose="02040503050406030204" pitchFamily="18" charset="0"/>
            </a:endParaRPr>
          </a:p>
          <a:p>
            <a:pPr marL="566928" lvl="3" indent="0" algn="ctr">
              <a:buNone/>
            </a:pPr>
            <a:r>
              <a:rPr lang="en-US" sz="3000" b="1" u="sng" dirty="0" smtClean="0">
                <a:latin typeface="Cambria" panose="02040503050406030204" pitchFamily="18" charset="0"/>
              </a:rPr>
              <a:t>Email is the best method to get in contact with me!</a:t>
            </a:r>
            <a:endParaRPr lang="en-US" sz="3000" b="1" u="sng" dirty="0" smtClean="0">
              <a:latin typeface="Cambria" panose="02040503050406030204" pitchFamily="18" charset="0"/>
            </a:endParaRPr>
          </a:p>
          <a:p>
            <a:pPr marL="566928" lvl="3" indent="0">
              <a:buNone/>
            </a:pPr>
            <a:endParaRPr lang="en-US" sz="3000" b="1" dirty="0">
              <a:latin typeface="Cambria" panose="02040503050406030204" pitchFamily="18" charset="0"/>
            </a:endParaRPr>
          </a:p>
        </p:txBody>
      </p:sp>
    </p:spTree>
    <p:extLst>
      <p:ext uri="{BB962C8B-B14F-4D97-AF65-F5344CB8AC3E}">
        <p14:creationId xmlns:p14="http://schemas.microsoft.com/office/powerpoint/2010/main" val="2382330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FIU RT INTERNSHIPS</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1097280" y="1574804"/>
            <a:ext cx="10058400" cy="4605866"/>
          </a:xfrm>
        </p:spPr>
        <p:txBody>
          <a:bodyPr>
            <a:normAutofit fontScale="92500" lnSpcReduction="10000"/>
          </a:bodyPr>
          <a:lstStyle/>
          <a:p>
            <a:pPr marL="566928" lvl="3" indent="0">
              <a:buNone/>
            </a:pPr>
            <a:endParaRPr lang="en-US" sz="3000" dirty="0" smtClean="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FIU employs a dual internship program </a:t>
            </a:r>
            <a:endParaRPr lang="en-US" sz="3000" dirty="0" smtClean="0">
              <a:latin typeface="Cambria" panose="02040503050406030204" pitchFamily="18" charset="0"/>
            </a:endParaRPr>
          </a:p>
          <a:p>
            <a:pPr lvl="8">
              <a:buFont typeface="Arial" panose="020B0604020202020204" pitchFamily="34" charset="0"/>
              <a:buChar char="•"/>
            </a:pPr>
            <a:r>
              <a:rPr lang="en-US" sz="3000" b="1" dirty="0" smtClean="0">
                <a:latin typeface="Cambria" panose="02040503050406030204" pitchFamily="18" charset="0"/>
              </a:rPr>
              <a:t>INTERNSHIP </a:t>
            </a:r>
            <a:r>
              <a:rPr lang="en-US" sz="3000" b="1" dirty="0" smtClean="0">
                <a:latin typeface="Cambria" panose="02040503050406030204" pitchFamily="18" charset="0"/>
              </a:rPr>
              <a:t>I </a:t>
            </a:r>
            <a:r>
              <a:rPr lang="en-US" sz="3000" dirty="0" smtClean="0">
                <a:latin typeface="Cambria" panose="02040503050406030204" pitchFamily="18" charset="0"/>
              </a:rPr>
              <a:t>(</a:t>
            </a:r>
            <a:r>
              <a:rPr lang="en-US" sz="3000" dirty="0" smtClean="0">
                <a:latin typeface="Cambria" panose="02040503050406030204" pitchFamily="18" charset="0"/>
              </a:rPr>
              <a:t>Practicum): </a:t>
            </a:r>
            <a:r>
              <a:rPr lang="en-US" sz="3000" dirty="0" smtClean="0">
                <a:latin typeface="Cambria" panose="02040503050406030204" pitchFamily="18" charset="0"/>
              </a:rPr>
              <a:t>320 </a:t>
            </a:r>
            <a:r>
              <a:rPr lang="en-US" sz="3000" dirty="0" smtClean="0">
                <a:latin typeface="Cambria" panose="02040503050406030204" pitchFamily="18" charset="0"/>
              </a:rPr>
              <a:t>hours</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-ALL RT Students in both tracks complete</a:t>
            </a:r>
            <a:endParaRPr lang="en-US" sz="3000" dirty="0" smtClean="0">
              <a:latin typeface="Cambria" panose="02040503050406030204" pitchFamily="18" charset="0"/>
            </a:endParaRPr>
          </a:p>
          <a:p>
            <a:pPr lvl="8">
              <a:buFont typeface="Arial" panose="020B0604020202020204" pitchFamily="34" charset="0"/>
              <a:buChar char="•"/>
            </a:pPr>
            <a:r>
              <a:rPr lang="en-US" sz="3000" b="1" dirty="0" smtClean="0">
                <a:latin typeface="Cambria" panose="02040503050406030204" pitchFamily="18" charset="0"/>
              </a:rPr>
              <a:t>INTERNSHIP II </a:t>
            </a:r>
            <a:r>
              <a:rPr lang="en-US" sz="3000" dirty="0" smtClean="0">
                <a:latin typeface="Cambria" panose="02040503050406030204" pitchFamily="18" charset="0"/>
              </a:rPr>
              <a:t>(NCTRC Required): 560 </a:t>
            </a:r>
            <a:r>
              <a:rPr lang="en-US" sz="3000" dirty="0" smtClean="0">
                <a:latin typeface="Cambria" panose="02040503050406030204" pitchFamily="18" charset="0"/>
              </a:rPr>
              <a:t>hours</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-Students in ‘old’ RT program complete</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-Students who have been accepted into 4+1 program</a:t>
            </a:r>
            <a:endParaRPr lang="en-US" sz="3000" dirty="0" smtClean="0">
              <a:latin typeface="Cambria" panose="02040503050406030204" pitchFamily="18" charset="0"/>
            </a:endParaRPr>
          </a:p>
          <a:p>
            <a:pPr marL="566928" lvl="3" indent="0">
              <a:buNone/>
            </a:pPr>
            <a:endParaRPr lang="en-US" sz="3000" dirty="0" smtClean="0">
              <a:latin typeface="Cambria" panose="02040503050406030204" pitchFamily="18" charset="0"/>
            </a:endParaRPr>
          </a:p>
          <a:p>
            <a:pPr lvl="3">
              <a:buFont typeface="Arial" panose="020B0604020202020204" pitchFamily="34" charset="0"/>
              <a:buChar char="•"/>
            </a:pPr>
            <a:r>
              <a:rPr lang="en-US" sz="3000" dirty="0" smtClean="0">
                <a:latin typeface="Cambria" panose="02040503050406030204" pitchFamily="18" charset="0"/>
              </a:rPr>
              <a:t>Internship manual and FIU RT program </a:t>
            </a:r>
            <a:r>
              <a:rPr lang="en-US" sz="3000" dirty="0">
                <a:latin typeface="Cambria" panose="02040503050406030204" pitchFamily="18" charset="0"/>
              </a:rPr>
              <a:t>information</a:t>
            </a:r>
            <a:r>
              <a:rPr lang="en-US" sz="3000" dirty="0" smtClean="0">
                <a:latin typeface="Cambria" panose="02040503050406030204" pitchFamily="18" charset="0"/>
              </a:rPr>
              <a:t>:</a:t>
            </a:r>
          </a:p>
          <a:p>
            <a:pPr marL="566928" lvl="3" indent="0">
              <a:buNone/>
            </a:pPr>
            <a:r>
              <a:rPr lang="en-US" sz="3000" dirty="0">
                <a:latin typeface="Cambria" panose="02040503050406030204" pitchFamily="18" charset="0"/>
              </a:rPr>
              <a:t>	</a:t>
            </a:r>
            <a:r>
              <a:rPr lang="en-US" sz="3000" dirty="0" smtClean="0">
                <a:latin typeface="Cambria" panose="02040503050406030204" pitchFamily="18" charset="0"/>
              </a:rPr>
              <a:t>		</a:t>
            </a:r>
            <a:r>
              <a:rPr lang="en-US" sz="3000" dirty="0">
                <a:latin typeface="Cambria" panose="02040503050406030204" pitchFamily="18" charset="0"/>
                <a:hlinkClick r:id="rId2"/>
              </a:rPr>
              <a:t>http://www.rtprogram.com/</a:t>
            </a:r>
            <a:r>
              <a:rPr lang="en-US" sz="3000" dirty="0">
                <a:latin typeface="Cambria" panose="02040503050406030204" pitchFamily="18" charset="0"/>
              </a:rPr>
              <a:t> </a:t>
            </a:r>
          </a:p>
          <a:p>
            <a:pPr marL="566928" lvl="3" indent="0">
              <a:buNone/>
            </a:pPr>
            <a:endParaRPr lang="en-US" sz="3000" dirty="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3">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75083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FIU RT PROGRAM CHANGES</a:t>
            </a:r>
            <a:endParaRPr lang="en-US" dirty="0">
              <a:solidFill>
                <a:schemeClr val="accent1">
                  <a:lumMod val="75000"/>
                </a:schemeClr>
              </a:solidFill>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
        <p:nvSpPr>
          <p:cNvPr id="6" name="Content Placeholder 2"/>
          <p:cNvSpPr>
            <a:spLocks noGrp="1"/>
          </p:cNvSpPr>
          <p:nvPr>
            <p:ph idx="1"/>
          </p:nvPr>
        </p:nvSpPr>
        <p:spPr>
          <a:xfrm>
            <a:off x="1097280" y="1845734"/>
            <a:ext cx="10058400" cy="4440766"/>
          </a:xfrm>
        </p:spPr>
        <p:txBody>
          <a:bodyPr>
            <a:normAutofit/>
          </a:bodyPr>
          <a:lstStyle/>
          <a:p>
            <a:pPr lvl="3">
              <a:buFont typeface="Arial" panose="020B0604020202020204" pitchFamily="34" charset="0"/>
              <a:buChar char="•"/>
            </a:pPr>
            <a:r>
              <a:rPr lang="en-US" sz="3000" dirty="0" smtClean="0">
                <a:latin typeface="Cambria" panose="02040503050406030204" pitchFamily="18" charset="0"/>
              </a:rPr>
              <a:t>The field of RT is moving towards a masters level entry</a:t>
            </a:r>
          </a:p>
          <a:p>
            <a:pPr lvl="3">
              <a:buFont typeface="Arial" panose="020B0604020202020204" pitchFamily="34" charset="0"/>
              <a:buChar char="•"/>
            </a:pPr>
            <a:r>
              <a:rPr lang="en-US" sz="3000" dirty="0" smtClean="0">
                <a:latin typeface="Cambria" panose="02040503050406030204" pitchFamily="18" charset="0"/>
              </a:rPr>
              <a:t>Have a new Combined Degree B.S/M.S Degree program which will allow students to receive a bachelors AND masters degree in RT in 5 years!</a:t>
            </a:r>
          </a:p>
          <a:p>
            <a:pPr marL="566928" lvl="3" indent="0">
              <a:buNone/>
            </a:pPr>
            <a:endParaRPr lang="en-US" sz="3000" dirty="0" smtClean="0">
              <a:latin typeface="Cambria" panose="02040503050406030204" pitchFamily="18" charset="0"/>
            </a:endParaRPr>
          </a:p>
          <a:p>
            <a:pPr marL="566928" lvl="3" indent="0">
              <a:buNone/>
            </a:pPr>
            <a:endParaRPr lang="en-US" sz="3000" dirty="0">
              <a:latin typeface="Cambria" panose="02040503050406030204" pitchFamily="18" charset="0"/>
            </a:endParaRPr>
          </a:p>
        </p:txBody>
      </p:sp>
      <p:sp>
        <p:nvSpPr>
          <p:cNvPr id="3" name="Rectangle 2">
            <a:hlinkClick r:id="rId3" action="ppaction://hlinkfile"/>
          </p:cNvPr>
          <p:cNvSpPr/>
          <p:nvPr/>
        </p:nvSpPr>
        <p:spPr>
          <a:xfrm>
            <a:off x="2929467" y="3945466"/>
            <a:ext cx="3064933" cy="177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hlinkClick r:id="rId4" action="ppaction://hlinkfile"/>
          </p:cNvPr>
          <p:cNvSpPr/>
          <p:nvPr/>
        </p:nvSpPr>
        <p:spPr>
          <a:xfrm>
            <a:off x="6654797" y="3962402"/>
            <a:ext cx="3064933" cy="177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144308" y="4392083"/>
            <a:ext cx="2624667" cy="892552"/>
          </a:xfrm>
          <a:prstGeom prst="rect">
            <a:avLst/>
          </a:prstGeom>
          <a:noFill/>
        </p:spPr>
        <p:txBody>
          <a:bodyPr wrap="square" rtlCol="0">
            <a:spAutoFit/>
          </a:bodyPr>
          <a:lstStyle/>
          <a:p>
            <a:pPr algn="ctr"/>
            <a:r>
              <a:rPr lang="en-US" sz="2600" dirty="0" smtClean="0">
                <a:latin typeface="Cambria" panose="02040503050406030204" pitchFamily="18" charset="0"/>
              </a:rPr>
              <a:t>‘OLD’ RT Program</a:t>
            </a:r>
            <a:endParaRPr lang="en-US" sz="2600" dirty="0">
              <a:latin typeface="Cambria" panose="02040503050406030204" pitchFamily="18" charset="0"/>
            </a:endParaRPr>
          </a:p>
        </p:txBody>
      </p:sp>
      <p:sp>
        <p:nvSpPr>
          <p:cNvPr id="9" name="TextBox 8"/>
          <p:cNvSpPr txBox="1"/>
          <p:nvPr/>
        </p:nvSpPr>
        <p:spPr>
          <a:xfrm>
            <a:off x="6858861" y="4392083"/>
            <a:ext cx="2624667" cy="892552"/>
          </a:xfrm>
          <a:prstGeom prst="rect">
            <a:avLst/>
          </a:prstGeom>
          <a:noFill/>
        </p:spPr>
        <p:txBody>
          <a:bodyPr wrap="square" rtlCol="0">
            <a:spAutoFit/>
          </a:bodyPr>
          <a:lstStyle/>
          <a:p>
            <a:pPr algn="ctr"/>
            <a:r>
              <a:rPr lang="en-US" sz="2600" dirty="0" smtClean="0">
                <a:latin typeface="Cambria" panose="02040503050406030204" pitchFamily="18" charset="0"/>
              </a:rPr>
              <a:t>‘NEW’ RT Program Options</a:t>
            </a:r>
            <a:endParaRPr lang="en-US" sz="2600" dirty="0">
              <a:latin typeface="Cambria" panose="02040503050406030204" pitchFamily="18" charset="0"/>
            </a:endParaRPr>
          </a:p>
        </p:txBody>
      </p:sp>
    </p:spTree>
    <p:extLst>
      <p:ext uri="{BB962C8B-B14F-4D97-AF65-F5344CB8AC3E}">
        <p14:creationId xmlns:p14="http://schemas.microsoft.com/office/powerpoint/2010/main" val="767623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FIU RT PROGRAM</a:t>
            </a:r>
            <a:endParaRPr lang="en-US" dirty="0">
              <a:solidFill>
                <a:schemeClr val="accent1">
                  <a:lumMod val="75000"/>
                </a:schemeClr>
              </a:solidFill>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
        <p:nvSpPr>
          <p:cNvPr id="6" name="Content Placeholder 2"/>
          <p:cNvSpPr>
            <a:spLocks noGrp="1"/>
          </p:cNvSpPr>
          <p:nvPr>
            <p:ph idx="1"/>
          </p:nvPr>
        </p:nvSpPr>
        <p:spPr>
          <a:xfrm>
            <a:off x="1097280" y="1845734"/>
            <a:ext cx="10058400" cy="4440766"/>
          </a:xfrm>
        </p:spPr>
        <p:txBody>
          <a:bodyPr>
            <a:normAutofit fontScale="85000" lnSpcReduction="20000"/>
          </a:bodyPr>
          <a:lstStyle/>
          <a:p>
            <a:pPr lvl="3">
              <a:buFont typeface="Arial" panose="020B0604020202020204" pitchFamily="34" charset="0"/>
              <a:buChar char="•"/>
            </a:pPr>
            <a:r>
              <a:rPr lang="en-US" sz="3000" dirty="0" smtClean="0">
                <a:latin typeface="Cambria" panose="02040503050406030204" pitchFamily="18" charset="0"/>
              </a:rPr>
              <a:t>FIU’s RT Program is offered both fully online and on-campus: we have students completing internships all over the country. We refer to students as either ‘Local’ or ‘Out-of-Area’ when talking about internship placements.</a:t>
            </a:r>
          </a:p>
          <a:p>
            <a:pPr lvl="8">
              <a:buFont typeface="Arial" panose="020B0604020202020204" pitchFamily="34" charset="0"/>
              <a:buChar char="•"/>
            </a:pPr>
            <a:r>
              <a:rPr lang="en-US" sz="3000" b="1" dirty="0" smtClean="0">
                <a:latin typeface="Cambria" panose="02040503050406030204" pitchFamily="18" charset="0"/>
              </a:rPr>
              <a:t>LOCAL STUDENTS: </a:t>
            </a:r>
            <a:r>
              <a:rPr lang="en-US" sz="3000" dirty="0" smtClean="0">
                <a:latin typeface="Cambria" panose="02040503050406030204" pitchFamily="18" charset="0"/>
              </a:rPr>
              <a:t>Completing an internship in Miami/Broward County</a:t>
            </a:r>
          </a:p>
          <a:p>
            <a:pPr lvl="8">
              <a:buFont typeface="Arial" panose="020B0604020202020204" pitchFamily="34" charset="0"/>
              <a:buChar char="•"/>
            </a:pPr>
            <a:r>
              <a:rPr lang="en-US" sz="3000" b="1" dirty="0" smtClean="0">
                <a:latin typeface="Cambria" panose="02040503050406030204" pitchFamily="18" charset="0"/>
              </a:rPr>
              <a:t>OUT-OF-AREA STUDENTS: </a:t>
            </a:r>
            <a:r>
              <a:rPr lang="en-US" sz="3000" dirty="0" smtClean="0">
                <a:latin typeface="Cambria" panose="02040503050406030204" pitchFamily="18" charset="0"/>
              </a:rPr>
              <a:t>Completing an internship anywhere else (whether in Florida or another State) </a:t>
            </a:r>
          </a:p>
          <a:p>
            <a:pPr marL="1471400" lvl="8" indent="0">
              <a:buNone/>
            </a:pPr>
            <a:r>
              <a:rPr lang="en-US" sz="3000" i="1" dirty="0" smtClean="0">
                <a:latin typeface="Cambria" panose="02040503050406030204" pitchFamily="18" charset="0"/>
              </a:rPr>
              <a:t>**Some on-campus students choose to go out-of-area, and some online students choose to complete local internships. Students are permitted to complete an internship in any state besides NC (due to state laws) regardless of whether they are an online or on-campus student.**</a:t>
            </a:r>
          </a:p>
          <a:p>
            <a:pPr marL="566928" lvl="3" indent="0">
              <a:buNone/>
            </a:pPr>
            <a:endParaRPr lang="en-US" sz="3000" dirty="0" smtClean="0">
              <a:latin typeface="Cambria" panose="02040503050406030204" pitchFamily="18" charset="0"/>
            </a:endParaRPr>
          </a:p>
          <a:p>
            <a:pPr marL="566928" lvl="3" indent="0">
              <a:buNone/>
            </a:pPr>
            <a:endParaRPr lang="en-US" sz="3000" dirty="0">
              <a:latin typeface="Cambria" panose="02040503050406030204" pitchFamily="18" charset="0"/>
            </a:endParaRPr>
          </a:p>
        </p:txBody>
      </p:sp>
    </p:spTree>
    <p:extLst>
      <p:ext uri="{BB962C8B-B14F-4D97-AF65-F5344CB8AC3E}">
        <p14:creationId xmlns:p14="http://schemas.microsoft.com/office/powerpoint/2010/main" val="75042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lstStyle/>
          <a:p>
            <a:pPr algn="ctr">
              <a:lnSpc>
                <a:spcPct val="100000"/>
              </a:lnSpc>
            </a:pPr>
            <a:r>
              <a:rPr lang="en-US" dirty="0" smtClean="0">
                <a:solidFill>
                  <a:schemeClr val="accent1">
                    <a:lumMod val="75000"/>
                  </a:schemeClr>
                </a:solidFill>
                <a:latin typeface="Cambria" panose="02040503050406030204" pitchFamily="18" charset="0"/>
              </a:rPr>
              <a:t>INTERNSHIP I vs. INTERNSHIP II</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0" y="1859294"/>
            <a:ext cx="11887200" cy="2762250"/>
          </a:xfrm>
        </p:spPr>
        <p:txBody>
          <a:bodyPr>
            <a:normAutofit fontScale="77500" lnSpcReduction="20000"/>
          </a:bodyPr>
          <a:lstStyle/>
          <a:p>
            <a:pPr marL="566928" lvl="3" indent="0">
              <a:buNone/>
            </a:pPr>
            <a:r>
              <a:rPr lang="en-US" sz="3500" b="1" u="sng" dirty="0" smtClean="0">
                <a:solidFill>
                  <a:srgbClr val="0070C0"/>
                </a:solidFill>
                <a:latin typeface="Cambria" panose="02040503050406030204" pitchFamily="18" charset="0"/>
              </a:rPr>
              <a:t>INTERNSHIP I (Practicum) LEI 4940-</a:t>
            </a:r>
            <a:r>
              <a:rPr lang="en-US" sz="3500" b="1" dirty="0" smtClean="0">
                <a:solidFill>
                  <a:srgbClr val="0070C0"/>
                </a:solidFill>
                <a:latin typeface="Cambria" panose="02040503050406030204" pitchFamily="18" charset="0"/>
              </a:rPr>
              <a:t> </a:t>
            </a:r>
            <a:r>
              <a:rPr lang="en-US" sz="3000" dirty="0" smtClean="0">
                <a:latin typeface="Cambria" panose="02040503050406030204" pitchFamily="18" charset="0"/>
              </a:rPr>
              <a:t>320 hours total</a:t>
            </a:r>
          </a:p>
          <a:p>
            <a:pPr marL="566928" lvl="3" indent="0">
              <a:buNone/>
            </a:pPr>
            <a:endParaRPr lang="en-US" sz="900" b="1" u="sng" dirty="0" smtClean="0">
              <a:latin typeface="Cambria" panose="02040503050406030204" pitchFamily="18" charset="0"/>
            </a:endParaRPr>
          </a:p>
          <a:p>
            <a:pPr lvl="7">
              <a:buFont typeface="Arial" panose="020B0604020202020204" pitchFamily="34" charset="0"/>
              <a:buChar char="•"/>
            </a:pPr>
            <a:r>
              <a:rPr lang="en-US" sz="3500" b="1" i="1" u="sng" dirty="0" smtClean="0">
                <a:latin typeface="Cambria" panose="02040503050406030204" pitchFamily="18" charset="0"/>
              </a:rPr>
              <a:t>LOCAL STUDENTS</a:t>
            </a:r>
            <a:r>
              <a:rPr lang="en-US" sz="3500" i="1" dirty="0" smtClean="0">
                <a:latin typeface="Cambria" panose="02040503050406030204" pitchFamily="18" charset="0"/>
              </a:rPr>
              <a:t>: </a:t>
            </a:r>
            <a:r>
              <a:rPr lang="en-US" sz="3000" dirty="0">
                <a:latin typeface="Cambria" panose="02040503050406030204" pitchFamily="18" charset="0"/>
              </a:rPr>
              <a:t>M</a:t>
            </a:r>
            <a:r>
              <a:rPr lang="en-US" sz="3000" dirty="0" smtClean="0">
                <a:latin typeface="Cambria" panose="02040503050406030204" pitchFamily="18" charset="0"/>
              </a:rPr>
              <a:t>ust complete </a:t>
            </a:r>
            <a:r>
              <a:rPr lang="en-US" sz="3000" b="1" u="sng" dirty="0" smtClean="0">
                <a:latin typeface="Cambria" panose="02040503050406030204" pitchFamily="18" charset="0"/>
              </a:rPr>
              <a:t>TWO</a:t>
            </a:r>
            <a:r>
              <a:rPr lang="en-US" sz="3000" dirty="0" smtClean="0">
                <a:latin typeface="Cambria" panose="02040503050406030204" pitchFamily="18" charset="0"/>
              </a:rPr>
              <a:t> separate Internship I rotations </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-Each rotation is 160 hours (3 credits of LEI 4940)</a:t>
            </a:r>
          </a:p>
          <a:p>
            <a:pPr marL="1471400" lvl="8" indent="0">
              <a:buNone/>
            </a:pPr>
            <a:r>
              <a:rPr lang="en-US" sz="3000" dirty="0">
                <a:latin typeface="Cambria" panose="02040503050406030204" pitchFamily="18" charset="0"/>
              </a:rPr>
              <a:t>	</a:t>
            </a:r>
            <a:r>
              <a:rPr lang="en-US" sz="3000" dirty="0" smtClean="0">
                <a:latin typeface="Cambria" panose="02040503050406030204" pitchFamily="18" charset="0"/>
              </a:rPr>
              <a:t>-Rotations can be completed in one semester OR over during 2 separate                semesters.</a:t>
            </a:r>
          </a:p>
          <a:p>
            <a:pPr lvl="7">
              <a:buFont typeface="Arial" panose="020B0604020202020204" pitchFamily="34" charset="0"/>
              <a:buChar char="•"/>
            </a:pPr>
            <a:r>
              <a:rPr lang="en-US" sz="3500" b="1" i="1" u="sng" dirty="0" smtClean="0">
                <a:latin typeface="Cambria" panose="02040503050406030204" pitchFamily="18" charset="0"/>
              </a:rPr>
              <a:t>OUT-OF-AREA</a:t>
            </a:r>
            <a:r>
              <a:rPr lang="en-US" sz="3500" b="1" u="sng" dirty="0" smtClean="0">
                <a:latin typeface="Cambria" panose="02040503050406030204" pitchFamily="18" charset="0"/>
              </a:rPr>
              <a:t> </a:t>
            </a:r>
            <a:r>
              <a:rPr lang="en-US" sz="3500" b="1" i="1" u="sng" dirty="0" smtClean="0">
                <a:latin typeface="Cambria" panose="02040503050406030204" pitchFamily="18" charset="0"/>
              </a:rPr>
              <a:t>STUDENTS</a:t>
            </a:r>
            <a:r>
              <a:rPr lang="en-US" sz="3500" b="1" dirty="0" smtClean="0">
                <a:latin typeface="Cambria" panose="02040503050406030204" pitchFamily="18" charset="0"/>
              </a:rPr>
              <a:t>: </a:t>
            </a:r>
            <a:r>
              <a:rPr lang="en-US" sz="3500" dirty="0" smtClean="0">
                <a:latin typeface="Cambria" panose="02040503050406030204" pitchFamily="18" charset="0"/>
              </a:rPr>
              <a:t>Must complete </a:t>
            </a:r>
            <a:r>
              <a:rPr lang="en-US" sz="3000" b="1" u="sng" dirty="0" smtClean="0">
                <a:latin typeface="Cambria" panose="02040503050406030204" pitchFamily="18" charset="0"/>
              </a:rPr>
              <a:t>ONE</a:t>
            </a:r>
            <a:r>
              <a:rPr lang="en-US" sz="3000" dirty="0" smtClean="0">
                <a:latin typeface="Cambria" panose="02040503050406030204" pitchFamily="18" charset="0"/>
              </a:rPr>
              <a:t> rotation at one agency (320 hours/6 credits)</a:t>
            </a:r>
          </a:p>
          <a:p>
            <a:pPr marL="1271400" lvl="7" indent="0">
              <a:buNone/>
            </a:pPr>
            <a:r>
              <a:rPr lang="en-US" sz="3000" dirty="0">
                <a:latin typeface="Cambria" panose="02040503050406030204" pitchFamily="18" charset="0"/>
              </a:rPr>
              <a:t>	</a:t>
            </a:r>
            <a:r>
              <a:rPr lang="en-US" sz="3000" dirty="0" smtClean="0">
                <a:latin typeface="Cambria" panose="02040503050406030204" pitchFamily="18" charset="0"/>
              </a:rPr>
              <a:t>-This 320 hour rotation must be completed in one semester</a:t>
            </a: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
        <p:nvSpPr>
          <p:cNvPr id="5" name="Content Placeholder 2"/>
          <p:cNvSpPr txBox="1">
            <a:spLocks/>
          </p:cNvSpPr>
          <p:nvPr/>
        </p:nvSpPr>
        <p:spPr>
          <a:xfrm>
            <a:off x="9525" y="4701309"/>
            <a:ext cx="11887200" cy="179474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66928" lvl="3" indent="0">
              <a:buNone/>
            </a:pPr>
            <a:r>
              <a:rPr lang="en-US" sz="2700" b="1" u="sng" dirty="0" smtClean="0">
                <a:solidFill>
                  <a:srgbClr val="0070C0"/>
                </a:solidFill>
                <a:latin typeface="Cambria" panose="02040503050406030204" pitchFamily="18" charset="0"/>
              </a:rPr>
              <a:t>INTERNSHIP II (Final NCTRC Internship) LEI 4941-</a:t>
            </a:r>
            <a:r>
              <a:rPr lang="en-US" sz="2700" b="1" dirty="0" smtClean="0">
                <a:solidFill>
                  <a:srgbClr val="0070C0"/>
                </a:solidFill>
                <a:latin typeface="Cambria" panose="02040503050406030204" pitchFamily="18" charset="0"/>
              </a:rPr>
              <a:t>  </a:t>
            </a:r>
            <a:r>
              <a:rPr lang="en-US" sz="2300" dirty="0" smtClean="0">
                <a:latin typeface="Cambria" panose="02040503050406030204" pitchFamily="18" charset="0"/>
              </a:rPr>
              <a:t>560 </a:t>
            </a:r>
            <a:r>
              <a:rPr lang="en-US" sz="2300" dirty="0">
                <a:latin typeface="Cambria" panose="02040503050406030204" pitchFamily="18" charset="0"/>
              </a:rPr>
              <a:t>hours </a:t>
            </a:r>
            <a:r>
              <a:rPr lang="en-US" sz="2300" dirty="0" smtClean="0">
                <a:latin typeface="Cambria" panose="02040503050406030204" pitchFamily="18" charset="0"/>
              </a:rPr>
              <a:t>total</a:t>
            </a:r>
            <a:endParaRPr lang="en-US" sz="2300" b="1" u="sng" dirty="0" smtClean="0">
              <a:solidFill>
                <a:srgbClr val="0070C0"/>
              </a:solidFill>
              <a:latin typeface="Cambria" panose="02040503050406030204" pitchFamily="18" charset="0"/>
            </a:endParaRPr>
          </a:p>
          <a:p>
            <a:pPr lvl="7">
              <a:buFont typeface="Arial" panose="020B0604020202020204" pitchFamily="34" charset="0"/>
              <a:buChar char="•"/>
            </a:pPr>
            <a:r>
              <a:rPr lang="en-US" sz="2300" dirty="0" smtClean="0">
                <a:latin typeface="Cambria" panose="02040503050406030204" pitchFamily="18" charset="0"/>
              </a:rPr>
              <a:t>Completed at ONE agency for 14 consecutive weeks</a:t>
            </a:r>
          </a:p>
          <a:p>
            <a:pPr lvl="7">
              <a:buFont typeface="Arial" panose="020B0604020202020204" pitchFamily="34" charset="0"/>
              <a:buChar char="•"/>
            </a:pPr>
            <a:r>
              <a:rPr lang="en-US" sz="2300" dirty="0" smtClean="0">
                <a:latin typeface="Cambria" panose="02040503050406030204" pitchFamily="18" charset="0"/>
              </a:rPr>
              <a:t>Final semester – must be done with all other classes</a:t>
            </a:r>
            <a:endParaRPr lang="en-US" sz="2300" dirty="0">
              <a:latin typeface="Cambria" panose="02040503050406030204" pitchFamily="18" charset="0"/>
            </a:endParaRPr>
          </a:p>
        </p:txBody>
      </p:sp>
    </p:spTree>
    <p:extLst>
      <p:ext uri="{BB962C8B-B14F-4D97-AF65-F5344CB8AC3E}">
        <p14:creationId xmlns:p14="http://schemas.microsoft.com/office/powerpoint/2010/main" val="65197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590796"/>
            <a:ext cx="8782869" cy="915557"/>
          </a:xfrm>
        </p:spPr>
        <p:txBody>
          <a:bodyPr>
            <a:normAutofit fontScale="90000"/>
          </a:bodyPr>
          <a:lstStyle/>
          <a:p>
            <a:pPr algn="ctr">
              <a:lnSpc>
                <a:spcPct val="100000"/>
              </a:lnSpc>
            </a:pPr>
            <a:r>
              <a:rPr lang="en-US" dirty="0" smtClean="0">
                <a:solidFill>
                  <a:schemeClr val="accent1">
                    <a:lumMod val="75000"/>
                  </a:schemeClr>
                </a:solidFill>
                <a:latin typeface="Cambria" panose="02040503050406030204" pitchFamily="18" charset="0"/>
              </a:rPr>
              <a:t>INTERNSHIP I: </a:t>
            </a:r>
            <a:br>
              <a:rPr lang="en-US" dirty="0" smtClean="0">
                <a:solidFill>
                  <a:schemeClr val="accent1">
                    <a:lumMod val="75000"/>
                  </a:schemeClr>
                </a:solidFill>
                <a:latin typeface="Cambria" panose="02040503050406030204" pitchFamily="18" charset="0"/>
              </a:rPr>
            </a:br>
            <a:r>
              <a:rPr lang="en-US" dirty="0" smtClean="0">
                <a:solidFill>
                  <a:schemeClr val="accent1">
                    <a:lumMod val="75000"/>
                  </a:schemeClr>
                </a:solidFill>
                <a:latin typeface="Cambria" panose="02040503050406030204" pitchFamily="18" charset="0"/>
              </a:rPr>
              <a:t>LOCAL STUDENTS</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1097280" y="1996209"/>
            <a:ext cx="10058400" cy="4023360"/>
          </a:xfrm>
        </p:spPr>
        <p:txBody>
          <a:bodyPr>
            <a:normAutofit/>
          </a:bodyPr>
          <a:lstStyle/>
          <a:p>
            <a:pPr marL="566928" lvl="3" indent="0">
              <a:buNone/>
            </a:pPr>
            <a:r>
              <a:rPr lang="en-US" sz="3000" b="1" u="sng" dirty="0" smtClean="0">
                <a:latin typeface="Cambria" panose="02040503050406030204" pitchFamily="18" charset="0"/>
              </a:rPr>
              <a:t>INTERNSHIP SCHEDULE – LOCAL STUDENTS</a:t>
            </a:r>
          </a:p>
          <a:p>
            <a:pPr lvl="7">
              <a:buFont typeface="Arial" panose="020B0604020202020204" pitchFamily="34" charset="0"/>
              <a:buChar char="•"/>
            </a:pPr>
            <a:r>
              <a:rPr lang="en-US" sz="3000" dirty="0" smtClean="0">
                <a:latin typeface="Cambria" panose="02040503050406030204" pitchFamily="18" charset="0"/>
              </a:rPr>
              <a:t>Each 160 hour rotation lasts between 4-6 weeks during semester at designated times</a:t>
            </a:r>
          </a:p>
          <a:p>
            <a:pPr marL="1271400" lvl="7" indent="0">
              <a:buNone/>
            </a:pPr>
            <a:r>
              <a:rPr lang="en-US" sz="2500" i="1" dirty="0" smtClean="0">
                <a:latin typeface="Cambria" panose="02040503050406030204" pitchFamily="18" charset="0"/>
              </a:rPr>
              <a:t>	Ex: 27 </a:t>
            </a:r>
            <a:r>
              <a:rPr lang="en-US" sz="2500" i="1" dirty="0" err="1" smtClean="0">
                <a:latin typeface="Cambria" panose="02040503050406030204" pitchFamily="18" charset="0"/>
              </a:rPr>
              <a:t>hrs</a:t>
            </a:r>
            <a:r>
              <a:rPr lang="en-US" sz="2500" i="1" dirty="0" smtClean="0">
                <a:latin typeface="Cambria" panose="02040503050406030204" pitchFamily="18" charset="0"/>
              </a:rPr>
              <a:t>/</a:t>
            </a:r>
            <a:r>
              <a:rPr lang="en-US" sz="2500" i="1" dirty="0" err="1" smtClean="0">
                <a:latin typeface="Cambria" panose="02040503050406030204" pitchFamily="18" charset="0"/>
              </a:rPr>
              <a:t>wk</a:t>
            </a:r>
            <a:r>
              <a:rPr lang="en-US" sz="2500" i="1" dirty="0" smtClean="0">
                <a:latin typeface="Cambria" panose="02040503050406030204" pitchFamily="18" charset="0"/>
              </a:rPr>
              <a:t> for 6 weeks or 40 </a:t>
            </a:r>
            <a:r>
              <a:rPr lang="en-US" sz="2500" i="1" dirty="0" err="1" smtClean="0">
                <a:latin typeface="Cambria" panose="02040503050406030204" pitchFamily="18" charset="0"/>
              </a:rPr>
              <a:t>hrs</a:t>
            </a:r>
            <a:r>
              <a:rPr lang="en-US" sz="2500" i="1" dirty="0" smtClean="0">
                <a:latin typeface="Cambria" panose="02040503050406030204" pitchFamily="18" charset="0"/>
              </a:rPr>
              <a:t>/</a:t>
            </a:r>
            <a:r>
              <a:rPr lang="en-US" sz="2500" i="1" dirty="0" err="1" smtClean="0">
                <a:latin typeface="Cambria" panose="02040503050406030204" pitchFamily="18" charset="0"/>
              </a:rPr>
              <a:t>wk</a:t>
            </a:r>
            <a:r>
              <a:rPr lang="en-US" sz="2500" i="1" dirty="0" smtClean="0">
                <a:latin typeface="Cambria" panose="02040503050406030204" pitchFamily="18" charset="0"/>
              </a:rPr>
              <a:t> for 4 weeks</a:t>
            </a:r>
          </a:p>
          <a:p>
            <a:pPr lvl="7">
              <a:buFont typeface="Arial" panose="020B0604020202020204" pitchFamily="34" charset="0"/>
              <a:buChar char="•"/>
            </a:pPr>
            <a:r>
              <a:rPr lang="en-US" sz="3000" dirty="0" smtClean="0">
                <a:latin typeface="Cambria" panose="02040503050406030204" pitchFamily="18" charset="0"/>
              </a:rPr>
              <a:t>Each semester is broken up in ‘halves’ during the internship 1 rotations</a:t>
            </a:r>
          </a:p>
          <a:p>
            <a:pPr marL="1271400" lvl="7" indent="0">
              <a:buNone/>
            </a:pPr>
            <a:r>
              <a:rPr lang="en-US" sz="2500" i="1" dirty="0">
                <a:latin typeface="Cambria" panose="02040503050406030204" pitchFamily="18" charset="0"/>
              </a:rPr>
              <a:t>	</a:t>
            </a:r>
            <a:r>
              <a:rPr lang="en-US" sz="2500" i="1" dirty="0" smtClean="0">
                <a:latin typeface="Cambria" panose="02040503050406030204" pitchFamily="18" charset="0"/>
              </a:rPr>
              <a:t>Fall 2017-First Half Rotation: August </a:t>
            </a:r>
            <a:r>
              <a:rPr lang="en-US" sz="2500" i="1" dirty="0" smtClean="0">
                <a:latin typeface="Cambria" panose="02040503050406030204" pitchFamily="18" charset="0"/>
              </a:rPr>
              <a:t>21</a:t>
            </a:r>
            <a:r>
              <a:rPr lang="en-US" sz="2500" i="1" dirty="0" smtClean="0">
                <a:latin typeface="Cambria" panose="02040503050406030204" pitchFamily="18" charset="0"/>
              </a:rPr>
              <a:t>– October 13</a:t>
            </a:r>
            <a:endParaRPr lang="en-US" sz="2500" i="1" dirty="0" smtClean="0">
              <a:latin typeface="Cambria" panose="02040503050406030204" pitchFamily="18" charset="0"/>
            </a:endParaRPr>
          </a:p>
          <a:p>
            <a:pPr marL="1271400" lvl="7" indent="0">
              <a:buNone/>
            </a:pPr>
            <a:r>
              <a:rPr lang="en-US" sz="2500" i="1" dirty="0">
                <a:latin typeface="Cambria" panose="02040503050406030204" pitchFamily="18" charset="0"/>
              </a:rPr>
              <a:t>	</a:t>
            </a:r>
            <a:r>
              <a:rPr lang="en-US" sz="2500" i="1" dirty="0" smtClean="0">
                <a:latin typeface="Cambria" panose="02040503050406030204" pitchFamily="18" charset="0"/>
              </a:rPr>
              <a:t>Fall 2017-Second Half Rotation: October 16 – December 8	</a:t>
            </a:r>
            <a:endParaRPr lang="en-US" sz="2500" i="1"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13074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724146"/>
            <a:ext cx="8782869" cy="915557"/>
          </a:xfrm>
        </p:spPr>
        <p:txBody>
          <a:bodyPr>
            <a:normAutofit fontScale="90000"/>
          </a:bodyPr>
          <a:lstStyle/>
          <a:p>
            <a:pPr algn="ctr">
              <a:lnSpc>
                <a:spcPct val="100000"/>
              </a:lnSpc>
            </a:pPr>
            <a:r>
              <a:rPr lang="en-US" dirty="0" smtClean="0">
                <a:solidFill>
                  <a:schemeClr val="accent1">
                    <a:lumMod val="75000"/>
                  </a:schemeClr>
                </a:solidFill>
                <a:latin typeface="Cambria" panose="02040503050406030204" pitchFamily="18" charset="0"/>
              </a:rPr>
              <a:t>INTERNSHIP I: </a:t>
            </a:r>
            <a:br>
              <a:rPr lang="en-US" dirty="0" smtClean="0">
                <a:solidFill>
                  <a:schemeClr val="accent1">
                    <a:lumMod val="75000"/>
                  </a:schemeClr>
                </a:solidFill>
                <a:latin typeface="Cambria" panose="02040503050406030204" pitchFamily="18" charset="0"/>
              </a:rPr>
            </a:br>
            <a:r>
              <a:rPr lang="en-US" dirty="0" smtClean="0">
                <a:solidFill>
                  <a:schemeClr val="accent1">
                    <a:lumMod val="75000"/>
                  </a:schemeClr>
                </a:solidFill>
                <a:latin typeface="Cambria" panose="02040503050406030204" pitchFamily="18" charset="0"/>
              </a:rPr>
              <a:t>OUT-OF-AREA STUDENTS</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1097280" y="1996209"/>
            <a:ext cx="10058400" cy="4023360"/>
          </a:xfrm>
        </p:spPr>
        <p:txBody>
          <a:bodyPr>
            <a:normAutofit/>
          </a:bodyPr>
          <a:lstStyle/>
          <a:p>
            <a:pPr marL="566928" lvl="3" indent="0">
              <a:buNone/>
            </a:pPr>
            <a:r>
              <a:rPr lang="en-US" sz="3000" b="1" u="sng" dirty="0" smtClean="0">
                <a:latin typeface="Cambria" panose="02040503050406030204" pitchFamily="18" charset="0"/>
              </a:rPr>
              <a:t>INTERNSHIP SCHEDULE – OUT-OF-AREA STUDENTS</a:t>
            </a:r>
          </a:p>
          <a:p>
            <a:pPr lvl="7">
              <a:buFont typeface="Arial" panose="020B0604020202020204" pitchFamily="34" charset="0"/>
              <a:buChar char="•"/>
            </a:pPr>
            <a:r>
              <a:rPr lang="en-US" sz="3000" dirty="0" smtClean="0">
                <a:latin typeface="Cambria" panose="02040503050406030204" pitchFamily="18" charset="0"/>
              </a:rPr>
              <a:t>Each 320 hour rotation lasts between 8-12 weeks during the semester</a:t>
            </a:r>
          </a:p>
          <a:p>
            <a:pPr marL="1271400" lvl="7" indent="0">
              <a:buNone/>
            </a:pPr>
            <a:r>
              <a:rPr lang="en-US" sz="2500" i="1" dirty="0" smtClean="0">
                <a:latin typeface="Cambria" panose="02040503050406030204" pitchFamily="18" charset="0"/>
              </a:rPr>
              <a:t>	Ex: 27 </a:t>
            </a:r>
            <a:r>
              <a:rPr lang="en-US" sz="2500" i="1" dirty="0" err="1" smtClean="0">
                <a:latin typeface="Cambria" panose="02040503050406030204" pitchFamily="18" charset="0"/>
              </a:rPr>
              <a:t>hrs</a:t>
            </a:r>
            <a:r>
              <a:rPr lang="en-US" sz="2500" i="1" dirty="0" smtClean="0">
                <a:latin typeface="Cambria" panose="02040503050406030204" pitchFamily="18" charset="0"/>
              </a:rPr>
              <a:t>/</a:t>
            </a:r>
            <a:r>
              <a:rPr lang="en-US" sz="2500" i="1" dirty="0" err="1" smtClean="0">
                <a:latin typeface="Cambria" panose="02040503050406030204" pitchFamily="18" charset="0"/>
              </a:rPr>
              <a:t>wk</a:t>
            </a:r>
            <a:r>
              <a:rPr lang="en-US" sz="2500" i="1" dirty="0" smtClean="0">
                <a:latin typeface="Cambria" panose="02040503050406030204" pitchFamily="18" charset="0"/>
              </a:rPr>
              <a:t> for 12 weeks or 40 </a:t>
            </a:r>
            <a:r>
              <a:rPr lang="en-US" sz="2500" i="1" dirty="0" err="1" smtClean="0">
                <a:latin typeface="Cambria" panose="02040503050406030204" pitchFamily="18" charset="0"/>
              </a:rPr>
              <a:t>hrs</a:t>
            </a:r>
            <a:r>
              <a:rPr lang="en-US" sz="2500" i="1" dirty="0" smtClean="0">
                <a:latin typeface="Cambria" panose="02040503050406030204" pitchFamily="18" charset="0"/>
              </a:rPr>
              <a:t>/</a:t>
            </a:r>
            <a:r>
              <a:rPr lang="en-US" sz="2500" i="1" dirty="0" err="1" smtClean="0">
                <a:latin typeface="Cambria" panose="02040503050406030204" pitchFamily="18" charset="0"/>
              </a:rPr>
              <a:t>wk</a:t>
            </a:r>
            <a:r>
              <a:rPr lang="en-US" sz="2500" i="1" dirty="0" smtClean="0">
                <a:latin typeface="Cambria" panose="02040503050406030204" pitchFamily="18" charset="0"/>
              </a:rPr>
              <a:t> for 8 weeks</a:t>
            </a:r>
          </a:p>
          <a:p>
            <a:pPr lvl="7">
              <a:buFont typeface="Arial" panose="020B0604020202020204" pitchFamily="34" charset="0"/>
              <a:buChar char="•"/>
            </a:pPr>
            <a:r>
              <a:rPr lang="en-US" sz="3000" dirty="0" smtClean="0">
                <a:latin typeface="Cambria" panose="02040503050406030204" pitchFamily="18" charset="0"/>
              </a:rPr>
              <a:t>The agency supervisor sets the student’s schedule- weekly hours may vary, but the final hours need to meet the minimum requirement.</a:t>
            </a:r>
          </a:p>
          <a:p>
            <a:pPr lvl="8">
              <a:buFont typeface="Arial" panose="020B0604020202020204" pitchFamily="34" charset="0"/>
              <a:buChar char="•"/>
            </a:pPr>
            <a:r>
              <a:rPr lang="en-US" sz="2500" i="1" dirty="0" smtClean="0">
                <a:latin typeface="Cambria" panose="02040503050406030204" pitchFamily="18" charset="0"/>
              </a:rPr>
              <a:t>Fall</a:t>
            </a:r>
            <a:r>
              <a:rPr lang="en-US" sz="2500" i="1" dirty="0" smtClean="0">
                <a:latin typeface="Cambria" panose="02040503050406030204" pitchFamily="18" charset="0"/>
              </a:rPr>
              <a:t> 2017: August </a:t>
            </a:r>
            <a:r>
              <a:rPr lang="en-US" sz="2500" i="1" dirty="0" smtClean="0">
                <a:latin typeface="Cambria" panose="02040503050406030204" pitchFamily="18" charset="0"/>
              </a:rPr>
              <a:t>21</a:t>
            </a:r>
            <a:r>
              <a:rPr lang="en-US" sz="2500" i="1" dirty="0" smtClean="0">
                <a:latin typeface="Cambria" panose="02040503050406030204" pitchFamily="18" charset="0"/>
              </a:rPr>
              <a:t> </a:t>
            </a:r>
            <a:r>
              <a:rPr lang="en-US" sz="2500" i="1" dirty="0" smtClean="0">
                <a:latin typeface="Cambria" panose="02040503050406030204" pitchFamily="18" charset="0"/>
              </a:rPr>
              <a:t>– </a:t>
            </a:r>
            <a:r>
              <a:rPr lang="en-US" sz="2500" i="1" dirty="0" smtClean="0">
                <a:latin typeface="Cambria" panose="02040503050406030204" pitchFamily="18" charset="0"/>
              </a:rPr>
              <a:t>December</a:t>
            </a:r>
            <a:r>
              <a:rPr lang="en-US" sz="2500" i="1" dirty="0" smtClean="0">
                <a:latin typeface="Cambria" panose="02040503050406030204" pitchFamily="18" charset="0"/>
              </a:rPr>
              <a:t> 8</a:t>
            </a:r>
            <a:endParaRPr lang="en-US" sz="2500" i="1" dirty="0" smtClean="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95919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10" y="324096"/>
            <a:ext cx="8782869" cy="915557"/>
          </a:xfrm>
        </p:spPr>
        <p:txBody>
          <a:bodyPr>
            <a:normAutofit/>
          </a:bodyPr>
          <a:lstStyle/>
          <a:p>
            <a:pPr algn="ctr">
              <a:lnSpc>
                <a:spcPct val="100000"/>
              </a:lnSpc>
            </a:pPr>
            <a:r>
              <a:rPr lang="en-US" dirty="0" smtClean="0">
                <a:solidFill>
                  <a:schemeClr val="accent1">
                    <a:lumMod val="75000"/>
                  </a:schemeClr>
                </a:solidFill>
                <a:latin typeface="Cambria" panose="02040503050406030204" pitchFamily="18" charset="0"/>
              </a:rPr>
              <a:t>INTERNSHIP I ELIGIBILITY</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1097280" y="2019357"/>
            <a:ext cx="10058400" cy="4023360"/>
          </a:xfrm>
        </p:spPr>
        <p:txBody>
          <a:bodyPr>
            <a:normAutofit/>
          </a:bodyPr>
          <a:lstStyle/>
          <a:p>
            <a:pPr lvl="3">
              <a:buFont typeface="Arial" panose="020B0604020202020204" pitchFamily="34" charset="0"/>
              <a:buChar char="•"/>
            </a:pPr>
            <a:r>
              <a:rPr lang="en-US" sz="3000" dirty="0" smtClean="0">
                <a:latin typeface="Cambria" panose="02040503050406030204" pitchFamily="18" charset="0"/>
              </a:rPr>
              <a:t>Must have taken and passed LEI 3703 (C or better)</a:t>
            </a:r>
          </a:p>
          <a:p>
            <a:pPr lvl="3">
              <a:buFont typeface="Arial" panose="020B0604020202020204" pitchFamily="34" charset="0"/>
              <a:buChar char="•"/>
            </a:pPr>
            <a:r>
              <a:rPr lang="en-US" sz="3000" dirty="0" smtClean="0">
                <a:latin typeface="Cambria" panose="02040503050406030204" pitchFamily="18" charset="0"/>
              </a:rPr>
              <a:t>Minimum 2.5 </a:t>
            </a:r>
            <a:r>
              <a:rPr lang="en-US" sz="3000" dirty="0" smtClean="0">
                <a:latin typeface="Cambria" panose="02040503050406030204" pitchFamily="18" charset="0"/>
              </a:rPr>
              <a:t>cumulative GPA (students need a 2.5 GPA to graduate from RSM)</a:t>
            </a:r>
            <a:endParaRPr lang="en-US" sz="3000" dirty="0" smtClean="0">
              <a:latin typeface="Cambria" panose="02040503050406030204" pitchFamily="18" charset="0"/>
            </a:endParaRPr>
          </a:p>
          <a:p>
            <a:pPr marL="566928" lvl="3" indent="0">
              <a:buNone/>
            </a:pPr>
            <a:endParaRPr lang="en-US" sz="3000" dirty="0">
              <a:latin typeface="Cambria" panose="02040503050406030204" pitchFamily="18" charset="0"/>
            </a:endParaRPr>
          </a:p>
        </p:txBody>
      </p:sp>
      <p:pic>
        <p:nvPicPr>
          <p:cNvPr id="4" name="Picture 3" descr="https://scontent.xx.fbcdn.net/hphotos-xaf1/v/t1.0-9/230539_284769734963032_1073958228_n.jpg?oh=4888fc441d74dca667eb940896392521&amp;oe=566DE651"/>
          <p:cNvPicPr/>
          <p:nvPr/>
        </p:nvPicPr>
        <p:blipFill rotWithShape="1">
          <a:blip r:embed="rId2">
            <a:extLst>
              <a:ext uri="{28A0092B-C50C-407E-A947-70E740481C1C}">
                <a14:useLocalDpi xmlns:a14="http://schemas.microsoft.com/office/drawing/2010/main" val="0"/>
              </a:ext>
            </a:extLst>
          </a:blip>
          <a:srcRect l="14450" t="10163" r="16198" b="17190"/>
          <a:stretch/>
        </p:blipFill>
        <p:spPr bwMode="auto">
          <a:xfrm>
            <a:off x="228600" y="118872"/>
            <a:ext cx="2144210" cy="154788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27415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1317</TotalTime>
  <Words>1364</Words>
  <Application>Microsoft Office PowerPoint</Application>
  <PresentationFormat>Widescreen</PresentationFormat>
  <Paragraphs>180</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Cambria</vt:lpstr>
      <vt:lpstr>Century Gothic</vt:lpstr>
      <vt:lpstr>Wingdings</vt:lpstr>
      <vt:lpstr>Retrospect</vt:lpstr>
      <vt:lpstr>FIU RT Internship Orientation</vt:lpstr>
      <vt:lpstr>OUTLINE FOR MEETING</vt:lpstr>
      <vt:lpstr>FIU RT INTERNSHIPS</vt:lpstr>
      <vt:lpstr>FIU RT PROGRAM CHANGES</vt:lpstr>
      <vt:lpstr>FIU RT PROGRAM</vt:lpstr>
      <vt:lpstr>INTERNSHIP I vs. INTERNSHIP II</vt:lpstr>
      <vt:lpstr>INTERNSHIP I:  LOCAL STUDENTS</vt:lpstr>
      <vt:lpstr>INTERNSHIP I:  OUT-OF-AREA STUDENTS</vt:lpstr>
      <vt:lpstr>INTERNSHIP I ELIGIBILITY</vt:lpstr>
      <vt:lpstr>OVERVIEW - INTERNSHIP I</vt:lpstr>
      <vt:lpstr>INTERNSHIP II</vt:lpstr>
      <vt:lpstr>INTERNSHIP LOCATIONS</vt:lpstr>
      <vt:lpstr>INTERNSHIP LOCATIONS</vt:lpstr>
      <vt:lpstr>INTERNSHIP LOCATIONS</vt:lpstr>
      <vt:lpstr>PRE-INTERNSHIP STEPS</vt:lpstr>
      <vt:lpstr>PRE-INTERNSHIP STEPS</vt:lpstr>
      <vt:lpstr>INTERNSHIP ETIQUETTE</vt:lpstr>
      <vt:lpstr>INTERNSHIP ETIQUETTE</vt:lpstr>
      <vt:lpstr>INTERNSHIP I PAPERWORK</vt:lpstr>
      <vt:lpstr>INTERNSHIP II PAPERWORK</vt:lpstr>
      <vt:lpstr>ADDITIONAL INFO</vt:lpstr>
      <vt:lpstr>DURING INTERNSHIP </vt:lpstr>
      <vt:lpstr>DURING INTERNSHIP </vt:lpstr>
      <vt:lpstr>DURING INTERNSHIP </vt:lpstr>
      <vt:lpstr>IMPORTANT DATES</vt:lpstr>
      <vt:lpstr>IMPORTANT RESOURCES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FIU Recreation Therapy Internships</dc:title>
  <dc:creator>Tonia Zyburt</dc:creator>
  <cp:lastModifiedBy>Tonia Zyburt</cp:lastModifiedBy>
  <cp:revision>70</cp:revision>
  <dcterms:created xsi:type="dcterms:W3CDTF">2015-09-08T15:53:29Z</dcterms:created>
  <dcterms:modified xsi:type="dcterms:W3CDTF">2017-05-09T15:45:41Z</dcterms:modified>
</cp:coreProperties>
</file>